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4" r:id="rId3"/>
    <p:sldId id="316" r:id="rId4"/>
    <p:sldId id="315" r:id="rId5"/>
    <p:sldId id="306" r:id="rId6"/>
    <p:sldId id="259" r:id="rId7"/>
    <p:sldId id="309" r:id="rId8"/>
    <p:sldId id="307" r:id="rId9"/>
    <p:sldId id="310" r:id="rId10"/>
    <p:sldId id="261" r:id="rId11"/>
    <p:sldId id="311" r:id="rId12"/>
    <p:sldId id="263" r:id="rId13"/>
    <p:sldId id="312" r:id="rId14"/>
    <p:sldId id="280" r:id="rId15"/>
    <p:sldId id="313" r:id="rId16"/>
    <p:sldId id="267" r:id="rId17"/>
    <p:sldId id="317" r:id="rId18"/>
    <p:sldId id="318" r:id="rId19"/>
    <p:sldId id="273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9C4"/>
    <a:srgbClr val="5795C4"/>
    <a:srgbClr val="FA6B52"/>
    <a:srgbClr val="F6EACA"/>
    <a:srgbClr val="DBCFB2"/>
    <a:srgbClr val="EEE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53"/>
    <p:restoredTop sz="74524"/>
  </p:normalViewPr>
  <p:slideViewPr>
    <p:cSldViewPr snapToGrid="0" snapToObjects="1">
      <p:cViewPr varScale="1">
        <p:scale>
          <a:sx n="86" d="100"/>
          <a:sy n="86" d="100"/>
        </p:scale>
        <p:origin x="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4CD4E-B506-C947-A55B-2F121967A8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26E434-B2DD-B440-93E1-534E9925908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dirty="0"/>
            <a:t>  Anger	</a:t>
          </a:r>
        </a:p>
      </dgm:t>
    </dgm:pt>
    <dgm:pt modelId="{4A23093A-2397-D74C-A45B-28375E16288A}" type="parTrans" cxnId="{11A9D5C7-6EF2-924D-90A6-58E15A6A1139}">
      <dgm:prSet/>
      <dgm:spPr/>
      <dgm:t>
        <a:bodyPr/>
        <a:lstStyle/>
        <a:p>
          <a:endParaRPr lang="en-US"/>
        </a:p>
      </dgm:t>
    </dgm:pt>
    <dgm:pt modelId="{4397B38B-7C69-7B47-94C5-06F1C64D2C5C}" type="sibTrans" cxnId="{11A9D5C7-6EF2-924D-90A6-58E15A6A1139}">
      <dgm:prSet/>
      <dgm:spPr/>
      <dgm:t>
        <a:bodyPr/>
        <a:lstStyle/>
        <a:p>
          <a:endParaRPr lang="en-US"/>
        </a:p>
      </dgm:t>
    </dgm:pt>
    <dgm:pt modelId="{B2FD6819-AC77-EF4E-A32C-13CB7682344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Love</a:t>
          </a:r>
        </a:p>
      </dgm:t>
    </dgm:pt>
    <dgm:pt modelId="{4C7A8A8C-B655-BC4B-B298-501BC7DC8169}" type="parTrans" cxnId="{7B032712-83D3-9245-A90D-B4AD6C233CA7}">
      <dgm:prSet/>
      <dgm:spPr/>
      <dgm:t>
        <a:bodyPr/>
        <a:lstStyle/>
        <a:p>
          <a:endParaRPr lang="en-US"/>
        </a:p>
      </dgm:t>
    </dgm:pt>
    <dgm:pt modelId="{A508C9C0-D4AE-3D4D-B643-9C0E17ACDC6C}" type="sibTrans" cxnId="{7B032712-83D3-9245-A90D-B4AD6C233CA7}">
      <dgm:prSet/>
      <dgm:spPr/>
      <dgm:t>
        <a:bodyPr/>
        <a:lstStyle/>
        <a:p>
          <a:endParaRPr lang="en-US"/>
        </a:p>
      </dgm:t>
    </dgm:pt>
    <dgm:pt modelId="{8A803E11-0BD5-6F49-BFA4-48C44F0E5F7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  Shame	</a:t>
          </a:r>
        </a:p>
      </dgm:t>
    </dgm:pt>
    <dgm:pt modelId="{08C89918-23D9-B947-8008-CC9EFF0A9B4F}" type="parTrans" cxnId="{8922A021-3299-2D4F-8281-BF9A8902C5AD}">
      <dgm:prSet/>
      <dgm:spPr/>
      <dgm:t>
        <a:bodyPr/>
        <a:lstStyle/>
        <a:p>
          <a:endParaRPr lang="en-US"/>
        </a:p>
      </dgm:t>
    </dgm:pt>
    <dgm:pt modelId="{5620A6EA-BB6A-A342-9B34-6CAAE355AC28}" type="sibTrans" cxnId="{8922A021-3299-2D4F-8281-BF9A8902C5AD}">
      <dgm:prSet/>
      <dgm:spPr/>
      <dgm:t>
        <a:bodyPr/>
        <a:lstStyle/>
        <a:p>
          <a:endParaRPr lang="en-US"/>
        </a:p>
      </dgm:t>
    </dgm:pt>
    <dgm:pt modelId="{9570623B-1C2B-034A-BEF3-CE227E569F8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Guilt</a:t>
          </a:r>
        </a:p>
      </dgm:t>
    </dgm:pt>
    <dgm:pt modelId="{53A0F884-3913-A546-B020-98D7982F3128}" type="parTrans" cxnId="{7EB05358-5607-6647-B800-E39FB2850555}">
      <dgm:prSet/>
      <dgm:spPr/>
      <dgm:t>
        <a:bodyPr/>
        <a:lstStyle/>
        <a:p>
          <a:endParaRPr lang="en-US"/>
        </a:p>
      </dgm:t>
    </dgm:pt>
    <dgm:pt modelId="{A74737A7-183F-1241-B5C0-42F2A85D52F3}" type="sibTrans" cxnId="{7EB05358-5607-6647-B800-E39FB2850555}">
      <dgm:prSet/>
      <dgm:spPr/>
      <dgm:t>
        <a:bodyPr/>
        <a:lstStyle/>
        <a:p>
          <a:endParaRPr lang="en-US"/>
        </a:p>
      </dgm:t>
    </dgm:pt>
    <dgm:pt modelId="{C054C03D-93CB-8B42-B713-5AC329E24C3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Grief</a:t>
          </a:r>
        </a:p>
      </dgm:t>
    </dgm:pt>
    <dgm:pt modelId="{9EC3B35B-1D66-6F40-BE65-CC6B9C11F043}" type="parTrans" cxnId="{2677A22C-516C-154D-AD55-F93EA77541EF}">
      <dgm:prSet/>
      <dgm:spPr/>
      <dgm:t>
        <a:bodyPr/>
        <a:lstStyle/>
        <a:p>
          <a:endParaRPr lang="en-US"/>
        </a:p>
      </dgm:t>
    </dgm:pt>
    <dgm:pt modelId="{B157905A-122F-EE4E-920F-05768D3F4964}" type="sibTrans" cxnId="{2677A22C-516C-154D-AD55-F93EA77541EF}">
      <dgm:prSet/>
      <dgm:spPr/>
      <dgm:t>
        <a:bodyPr/>
        <a:lstStyle/>
        <a:p>
          <a:endParaRPr lang="en-US"/>
        </a:p>
      </dgm:t>
    </dgm:pt>
    <dgm:pt modelId="{F4DB60DF-59DB-444E-BA64-68AF60528FF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Fear</a:t>
          </a:r>
        </a:p>
      </dgm:t>
    </dgm:pt>
    <dgm:pt modelId="{3B6B0478-AE76-8548-AA53-52BCE5CFCFE5}" type="parTrans" cxnId="{F4284D38-A505-DD40-A6B8-B702B1B81DAC}">
      <dgm:prSet/>
      <dgm:spPr/>
      <dgm:t>
        <a:bodyPr/>
        <a:lstStyle/>
        <a:p>
          <a:endParaRPr lang="en-US"/>
        </a:p>
      </dgm:t>
    </dgm:pt>
    <dgm:pt modelId="{F242411C-0EE8-534D-A113-77D3BC6BC442}" type="sibTrans" cxnId="{F4284D38-A505-DD40-A6B8-B702B1B81DAC}">
      <dgm:prSet/>
      <dgm:spPr/>
      <dgm:t>
        <a:bodyPr/>
        <a:lstStyle/>
        <a:p>
          <a:endParaRPr lang="en-US"/>
        </a:p>
      </dgm:t>
    </dgm:pt>
    <dgm:pt modelId="{D3DC868D-75EC-CE44-9AF6-F8D5540988B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Pain</a:t>
          </a:r>
        </a:p>
      </dgm:t>
    </dgm:pt>
    <dgm:pt modelId="{FBDA0A4C-58F0-784A-9996-3EAF444AE8AF}" type="parTrans" cxnId="{3CBD30C3-5D5F-F74B-9836-F469FE89C77D}">
      <dgm:prSet/>
      <dgm:spPr/>
      <dgm:t>
        <a:bodyPr/>
        <a:lstStyle/>
        <a:p>
          <a:endParaRPr lang="en-US"/>
        </a:p>
      </dgm:t>
    </dgm:pt>
    <dgm:pt modelId="{C53109C1-F5A0-7C49-AF6D-289F981F3291}" type="sibTrans" cxnId="{3CBD30C3-5D5F-F74B-9836-F469FE89C77D}">
      <dgm:prSet/>
      <dgm:spPr/>
      <dgm:t>
        <a:bodyPr/>
        <a:lstStyle/>
        <a:p>
          <a:endParaRPr lang="en-US"/>
        </a:p>
      </dgm:t>
    </dgm:pt>
    <dgm:pt modelId="{30A7FC09-42B4-D149-A530-AA824141C45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     Joy	</a:t>
          </a:r>
        </a:p>
      </dgm:t>
    </dgm:pt>
    <dgm:pt modelId="{5E115A04-402F-4141-BCE0-AB7AB81ABA1E}" type="parTrans" cxnId="{7944FCB1-1FB3-9449-93FA-16894216ECCC}">
      <dgm:prSet/>
      <dgm:spPr/>
      <dgm:t>
        <a:bodyPr/>
        <a:lstStyle/>
        <a:p>
          <a:endParaRPr lang="en-US"/>
        </a:p>
      </dgm:t>
    </dgm:pt>
    <dgm:pt modelId="{B6432BDF-7AA7-3E48-A4FC-EAFC3B68CA25}" type="sibTrans" cxnId="{7944FCB1-1FB3-9449-93FA-16894216ECCC}">
      <dgm:prSet/>
      <dgm:spPr/>
      <dgm:t>
        <a:bodyPr/>
        <a:lstStyle/>
        <a:p>
          <a:endParaRPr lang="en-US"/>
        </a:p>
      </dgm:t>
    </dgm:pt>
    <dgm:pt modelId="{220E71CF-7E36-9C44-BF33-8D830E1D8E3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Passion</a:t>
          </a:r>
        </a:p>
      </dgm:t>
    </dgm:pt>
    <dgm:pt modelId="{F55A0F93-8D21-554F-9145-0EC55413A316}" type="parTrans" cxnId="{8CE77968-F742-E94C-B888-EA35D897B263}">
      <dgm:prSet/>
      <dgm:spPr/>
      <dgm:t>
        <a:bodyPr/>
        <a:lstStyle/>
        <a:p>
          <a:endParaRPr lang="en-US"/>
        </a:p>
      </dgm:t>
    </dgm:pt>
    <dgm:pt modelId="{D22FCFDB-5EDA-BC4A-AC2D-AFF92578BF24}" type="sibTrans" cxnId="{8CE77968-F742-E94C-B888-EA35D897B263}">
      <dgm:prSet/>
      <dgm:spPr/>
      <dgm:t>
        <a:bodyPr/>
        <a:lstStyle/>
        <a:p>
          <a:endParaRPr lang="en-US"/>
        </a:p>
      </dgm:t>
    </dgm:pt>
    <dgm:pt modelId="{D7D81B91-075A-1F44-AA2B-73995DB9DE7C}" type="pres">
      <dgm:prSet presAssocID="{E084CD4E-B506-C947-A55B-2F121967A842}" presName="diagram" presStyleCnt="0">
        <dgm:presLayoutVars>
          <dgm:dir/>
          <dgm:resizeHandles val="exact"/>
        </dgm:presLayoutVars>
      </dgm:prSet>
      <dgm:spPr/>
    </dgm:pt>
    <dgm:pt modelId="{C639720D-C240-4B4D-BD35-C300EA544629}" type="pres">
      <dgm:prSet presAssocID="{9A26E434-B2DD-B440-93E1-534E9925908D}" presName="node" presStyleLbl="node1" presStyleIdx="0" presStyleCnt="9">
        <dgm:presLayoutVars>
          <dgm:bulletEnabled val="1"/>
        </dgm:presLayoutVars>
      </dgm:prSet>
      <dgm:spPr/>
    </dgm:pt>
    <dgm:pt modelId="{0C12B423-C807-6448-9968-70696A1B54DA}" type="pres">
      <dgm:prSet presAssocID="{4397B38B-7C69-7B47-94C5-06F1C64D2C5C}" presName="sibTrans" presStyleCnt="0"/>
      <dgm:spPr/>
    </dgm:pt>
    <dgm:pt modelId="{410F408D-7A7B-554A-907B-A52AE1586871}" type="pres">
      <dgm:prSet presAssocID="{F4DB60DF-59DB-444E-BA64-68AF60528FF4}" presName="node" presStyleLbl="node1" presStyleIdx="1" presStyleCnt="9">
        <dgm:presLayoutVars>
          <dgm:bulletEnabled val="1"/>
        </dgm:presLayoutVars>
      </dgm:prSet>
      <dgm:spPr/>
    </dgm:pt>
    <dgm:pt modelId="{A7470135-B4AA-2741-8169-DAD46CCC5F2A}" type="pres">
      <dgm:prSet presAssocID="{F242411C-0EE8-534D-A113-77D3BC6BC442}" presName="sibTrans" presStyleCnt="0"/>
      <dgm:spPr/>
    </dgm:pt>
    <dgm:pt modelId="{3560CA4F-07F3-DB49-990A-19456A332C4B}" type="pres">
      <dgm:prSet presAssocID="{D3DC868D-75EC-CE44-9AF6-F8D5540988BF}" presName="node" presStyleLbl="node1" presStyleIdx="2" presStyleCnt="9">
        <dgm:presLayoutVars>
          <dgm:bulletEnabled val="1"/>
        </dgm:presLayoutVars>
      </dgm:prSet>
      <dgm:spPr/>
    </dgm:pt>
    <dgm:pt modelId="{0DB3015E-7AD9-F94B-8876-8DE675629636}" type="pres">
      <dgm:prSet presAssocID="{C53109C1-F5A0-7C49-AF6D-289F981F3291}" presName="sibTrans" presStyleCnt="0"/>
      <dgm:spPr/>
    </dgm:pt>
    <dgm:pt modelId="{0BCEF9ED-5ACC-B34C-97EB-90D814FEDD52}" type="pres">
      <dgm:prSet presAssocID="{30A7FC09-42B4-D149-A530-AA824141C451}" presName="node" presStyleLbl="node1" presStyleIdx="3" presStyleCnt="9">
        <dgm:presLayoutVars>
          <dgm:bulletEnabled val="1"/>
        </dgm:presLayoutVars>
      </dgm:prSet>
      <dgm:spPr/>
    </dgm:pt>
    <dgm:pt modelId="{6D85039D-D461-244F-A7B7-8CEC5F28E6A7}" type="pres">
      <dgm:prSet presAssocID="{B6432BDF-7AA7-3E48-A4FC-EAFC3B68CA25}" presName="sibTrans" presStyleCnt="0"/>
      <dgm:spPr/>
    </dgm:pt>
    <dgm:pt modelId="{04EE5944-75EC-654E-8A0E-DD0ED43A50D0}" type="pres">
      <dgm:prSet presAssocID="{220E71CF-7E36-9C44-BF33-8D830E1D8E3C}" presName="node" presStyleLbl="node1" presStyleIdx="4" presStyleCnt="9">
        <dgm:presLayoutVars>
          <dgm:bulletEnabled val="1"/>
        </dgm:presLayoutVars>
      </dgm:prSet>
      <dgm:spPr/>
    </dgm:pt>
    <dgm:pt modelId="{20F0DD77-DAA4-114B-AB1E-27D90FAF7015}" type="pres">
      <dgm:prSet presAssocID="{D22FCFDB-5EDA-BC4A-AC2D-AFF92578BF24}" presName="sibTrans" presStyleCnt="0"/>
      <dgm:spPr/>
    </dgm:pt>
    <dgm:pt modelId="{5A831408-5B1B-2640-B898-42174DA1ECDF}" type="pres">
      <dgm:prSet presAssocID="{B2FD6819-AC77-EF4E-A32C-13CB7682344A}" presName="node" presStyleLbl="node1" presStyleIdx="5" presStyleCnt="9">
        <dgm:presLayoutVars>
          <dgm:bulletEnabled val="1"/>
        </dgm:presLayoutVars>
      </dgm:prSet>
      <dgm:spPr/>
    </dgm:pt>
    <dgm:pt modelId="{DF0ABEE3-14D7-3D41-90EE-F6C98BA20438}" type="pres">
      <dgm:prSet presAssocID="{A508C9C0-D4AE-3D4D-B643-9C0E17ACDC6C}" presName="sibTrans" presStyleCnt="0"/>
      <dgm:spPr/>
    </dgm:pt>
    <dgm:pt modelId="{04F85748-2803-F847-BDBE-0102B61F53EF}" type="pres">
      <dgm:prSet presAssocID="{8A803E11-0BD5-6F49-BFA4-48C44F0E5F7E}" presName="node" presStyleLbl="node1" presStyleIdx="6" presStyleCnt="9">
        <dgm:presLayoutVars>
          <dgm:bulletEnabled val="1"/>
        </dgm:presLayoutVars>
      </dgm:prSet>
      <dgm:spPr/>
    </dgm:pt>
    <dgm:pt modelId="{19532C98-B4A4-8047-8D77-E8CF37DF0259}" type="pres">
      <dgm:prSet presAssocID="{5620A6EA-BB6A-A342-9B34-6CAAE355AC28}" presName="sibTrans" presStyleCnt="0"/>
      <dgm:spPr/>
    </dgm:pt>
    <dgm:pt modelId="{A4C4B158-D5AA-584C-9423-6F20EC87F084}" type="pres">
      <dgm:prSet presAssocID="{9570623B-1C2B-034A-BEF3-CE227E569F8C}" presName="node" presStyleLbl="node1" presStyleIdx="7" presStyleCnt="9">
        <dgm:presLayoutVars>
          <dgm:bulletEnabled val="1"/>
        </dgm:presLayoutVars>
      </dgm:prSet>
      <dgm:spPr/>
    </dgm:pt>
    <dgm:pt modelId="{EE63C306-11E1-BF45-968C-B1E2BF8B3441}" type="pres">
      <dgm:prSet presAssocID="{A74737A7-183F-1241-B5C0-42F2A85D52F3}" presName="sibTrans" presStyleCnt="0"/>
      <dgm:spPr/>
    </dgm:pt>
    <dgm:pt modelId="{CB094069-C360-E842-9D7F-BA9F0923621C}" type="pres">
      <dgm:prSet presAssocID="{C054C03D-93CB-8B42-B713-5AC329E24C37}" presName="node" presStyleLbl="node1" presStyleIdx="8" presStyleCnt="9">
        <dgm:presLayoutVars>
          <dgm:bulletEnabled val="1"/>
        </dgm:presLayoutVars>
      </dgm:prSet>
      <dgm:spPr/>
    </dgm:pt>
  </dgm:ptLst>
  <dgm:cxnLst>
    <dgm:cxn modelId="{7B032712-83D3-9245-A90D-B4AD6C233CA7}" srcId="{E084CD4E-B506-C947-A55B-2F121967A842}" destId="{B2FD6819-AC77-EF4E-A32C-13CB7682344A}" srcOrd="5" destOrd="0" parTransId="{4C7A8A8C-B655-BC4B-B298-501BC7DC8169}" sibTransId="{A508C9C0-D4AE-3D4D-B643-9C0E17ACDC6C}"/>
    <dgm:cxn modelId="{8922A021-3299-2D4F-8281-BF9A8902C5AD}" srcId="{E084CD4E-B506-C947-A55B-2F121967A842}" destId="{8A803E11-0BD5-6F49-BFA4-48C44F0E5F7E}" srcOrd="6" destOrd="0" parTransId="{08C89918-23D9-B947-8008-CC9EFF0A9B4F}" sibTransId="{5620A6EA-BB6A-A342-9B34-6CAAE355AC28}"/>
    <dgm:cxn modelId="{2677A22C-516C-154D-AD55-F93EA77541EF}" srcId="{E084CD4E-B506-C947-A55B-2F121967A842}" destId="{C054C03D-93CB-8B42-B713-5AC329E24C37}" srcOrd="8" destOrd="0" parTransId="{9EC3B35B-1D66-6F40-BE65-CC6B9C11F043}" sibTransId="{B157905A-122F-EE4E-920F-05768D3F4964}"/>
    <dgm:cxn modelId="{F4284D38-A505-DD40-A6B8-B702B1B81DAC}" srcId="{E084CD4E-B506-C947-A55B-2F121967A842}" destId="{F4DB60DF-59DB-444E-BA64-68AF60528FF4}" srcOrd="1" destOrd="0" parTransId="{3B6B0478-AE76-8548-AA53-52BCE5CFCFE5}" sibTransId="{F242411C-0EE8-534D-A113-77D3BC6BC442}"/>
    <dgm:cxn modelId="{1637CF4B-5CB3-F847-A2D9-3A67E86C0532}" type="presOf" srcId="{220E71CF-7E36-9C44-BF33-8D830E1D8E3C}" destId="{04EE5944-75EC-654E-8A0E-DD0ED43A50D0}" srcOrd="0" destOrd="0" presId="urn:microsoft.com/office/officeart/2005/8/layout/default"/>
    <dgm:cxn modelId="{7EB05358-5607-6647-B800-E39FB2850555}" srcId="{E084CD4E-B506-C947-A55B-2F121967A842}" destId="{9570623B-1C2B-034A-BEF3-CE227E569F8C}" srcOrd="7" destOrd="0" parTransId="{53A0F884-3913-A546-B020-98D7982F3128}" sibTransId="{A74737A7-183F-1241-B5C0-42F2A85D52F3}"/>
    <dgm:cxn modelId="{8CE77968-F742-E94C-B888-EA35D897B263}" srcId="{E084CD4E-B506-C947-A55B-2F121967A842}" destId="{220E71CF-7E36-9C44-BF33-8D830E1D8E3C}" srcOrd="4" destOrd="0" parTransId="{F55A0F93-8D21-554F-9145-0EC55413A316}" sibTransId="{D22FCFDB-5EDA-BC4A-AC2D-AFF92578BF24}"/>
    <dgm:cxn modelId="{85438A6E-2A5C-EE49-9A2D-325F0948C406}" type="presOf" srcId="{C054C03D-93CB-8B42-B713-5AC329E24C37}" destId="{CB094069-C360-E842-9D7F-BA9F0923621C}" srcOrd="0" destOrd="0" presId="urn:microsoft.com/office/officeart/2005/8/layout/default"/>
    <dgm:cxn modelId="{6F0BCC7D-48FA-B342-9EBF-1BB32FBD8186}" type="presOf" srcId="{8A803E11-0BD5-6F49-BFA4-48C44F0E5F7E}" destId="{04F85748-2803-F847-BDBE-0102B61F53EF}" srcOrd="0" destOrd="0" presId="urn:microsoft.com/office/officeart/2005/8/layout/default"/>
    <dgm:cxn modelId="{274D977F-A138-614C-98C4-6A318C101C51}" type="presOf" srcId="{F4DB60DF-59DB-444E-BA64-68AF60528FF4}" destId="{410F408D-7A7B-554A-907B-A52AE1586871}" srcOrd="0" destOrd="0" presId="urn:microsoft.com/office/officeart/2005/8/layout/default"/>
    <dgm:cxn modelId="{218CB390-76D1-1B43-B6FD-62FDAF66B580}" type="presOf" srcId="{9570623B-1C2B-034A-BEF3-CE227E569F8C}" destId="{A4C4B158-D5AA-584C-9423-6F20EC87F084}" srcOrd="0" destOrd="0" presId="urn:microsoft.com/office/officeart/2005/8/layout/default"/>
    <dgm:cxn modelId="{B8CFEA9C-ED89-C44B-BBC5-87192F1297C6}" type="presOf" srcId="{30A7FC09-42B4-D149-A530-AA824141C451}" destId="{0BCEF9ED-5ACC-B34C-97EB-90D814FEDD52}" srcOrd="0" destOrd="0" presId="urn:microsoft.com/office/officeart/2005/8/layout/default"/>
    <dgm:cxn modelId="{383189A7-E841-0849-8B56-1D96B2695D58}" type="presOf" srcId="{D3DC868D-75EC-CE44-9AF6-F8D5540988BF}" destId="{3560CA4F-07F3-DB49-990A-19456A332C4B}" srcOrd="0" destOrd="0" presId="urn:microsoft.com/office/officeart/2005/8/layout/default"/>
    <dgm:cxn modelId="{5616F0A8-5CA0-E444-9A14-9C3562BD1083}" type="presOf" srcId="{E084CD4E-B506-C947-A55B-2F121967A842}" destId="{D7D81B91-075A-1F44-AA2B-73995DB9DE7C}" srcOrd="0" destOrd="0" presId="urn:microsoft.com/office/officeart/2005/8/layout/default"/>
    <dgm:cxn modelId="{7944FCB1-1FB3-9449-93FA-16894216ECCC}" srcId="{E084CD4E-B506-C947-A55B-2F121967A842}" destId="{30A7FC09-42B4-D149-A530-AA824141C451}" srcOrd="3" destOrd="0" parTransId="{5E115A04-402F-4141-BCE0-AB7AB81ABA1E}" sibTransId="{B6432BDF-7AA7-3E48-A4FC-EAFC3B68CA25}"/>
    <dgm:cxn modelId="{20EB6FB4-FBEE-2F4E-A921-A35AD48E209D}" type="presOf" srcId="{9A26E434-B2DD-B440-93E1-534E9925908D}" destId="{C639720D-C240-4B4D-BD35-C300EA544629}" srcOrd="0" destOrd="0" presId="urn:microsoft.com/office/officeart/2005/8/layout/default"/>
    <dgm:cxn modelId="{3CBD30C3-5D5F-F74B-9836-F469FE89C77D}" srcId="{E084CD4E-B506-C947-A55B-2F121967A842}" destId="{D3DC868D-75EC-CE44-9AF6-F8D5540988BF}" srcOrd="2" destOrd="0" parTransId="{FBDA0A4C-58F0-784A-9996-3EAF444AE8AF}" sibTransId="{C53109C1-F5A0-7C49-AF6D-289F981F3291}"/>
    <dgm:cxn modelId="{11A9D5C7-6EF2-924D-90A6-58E15A6A1139}" srcId="{E084CD4E-B506-C947-A55B-2F121967A842}" destId="{9A26E434-B2DD-B440-93E1-534E9925908D}" srcOrd="0" destOrd="0" parTransId="{4A23093A-2397-D74C-A45B-28375E16288A}" sibTransId="{4397B38B-7C69-7B47-94C5-06F1C64D2C5C}"/>
    <dgm:cxn modelId="{9164A5CD-FE3B-F94A-BE4B-AE17E47D0129}" type="presOf" srcId="{B2FD6819-AC77-EF4E-A32C-13CB7682344A}" destId="{5A831408-5B1B-2640-B898-42174DA1ECDF}" srcOrd="0" destOrd="0" presId="urn:microsoft.com/office/officeart/2005/8/layout/default"/>
    <dgm:cxn modelId="{ECE93015-ED7B-1140-AD56-5D8664738D8F}" type="presParOf" srcId="{D7D81B91-075A-1F44-AA2B-73995DB9DE7C}" destId="{C639720D-C240-4B4D-BD35-C300EA544629}" srcOrd="0" destOrd="0" presId="urn:microsoft.com/office/officeart/2005/8/layout/default"/>
    <dgm:cxn modelId="{22254BB0-D05E-CA43-87AE-1611C23A63AC}" type="presParOf" srcId="{D7D81B91-075A-1F44-AA2B-73995DB9DE7C}" destId="{0C12B423-C807-6448-9968-70696A1B54DA}" srcOrd="1" destOrd="0" presId="urn:microsoft.com/office/officeart/2005/8/layout/default"/>
    <dgm:cxn modelId="{6D6D4E44-9B8F-B349-B965-EE9AA57527B4}" type="presParOf" srcId="{D7D81B91-075A-1F44-AA2B-73995DB9DE7C}" destId="{410F408D-7A7B-554A-907B-A52AE1586871}" srcOrd="2" destOrd="0" presId="urn:microsoft.com/office/officeart/2005/8/layout/default"/>
    <dgm:cxn modelId="{BB121F88-9E0E-BA4B-AE2F-915403104B3E}" type="presParOf" srcId="{D7D81B91-075A-1F44-AA2B-73995DB9DE7C}" destId="{A7470135-B4AA-2741-8169-DAD46CCC5F2A}" srcOrd="3" destOrd="0" presId="urn:microsoft.com/office/officeart/2005/8/layout/default"/>
    <dgm:cxn modelId="{718B3FBA-A27F-F74C-92B6-168DAD66C176}" type="presParOf" srcId="{D7D81B91-075A-1F44-AA2B-73995DB9DE7C}" destId="{3560CA4F-07F3-DB49-990A-19456A332C4B}" srcOrd="4" destOrd="0" presId="urn:microsoft.com/office/officeart/2005/8/layout/default"/>
    <dgm:cxn modelId="{D67CB5BE-E472-4448-89D4-6568FBCD31F1}" type="presParOf" srcId="{D7D81B91-075A-1F44-AA2B-73995DB9DE7C}" destId="{0DB3015E-7AD9-F94B-8876-8DE675629636}" srcOrd="5" destOrd="0" presId="urn:microsoft.com/office/officeart/2005/8/layout/default"/>
    <dgm:cxn modelId="{5733D977-A02D-D242-8BF6-27E8FF9B3E84}" type="presParOf" srcId="{D7D81B91-075A-1F44-AA2B-73995DB9DE7C}" destId="{0BCEF9ED-5ACC-B34C-97EB-90D814FEDD52}" srcOrd="6" destOrd="0" presId="urn:microsoft.com/office/officeart/2005/8/layout/default"/>
    <dgm:cxn modelId="{6D81CEE3-1D05-C74A-885B-788E04433608}" type="presParOf" srcId="{D7D81B91-075A-1F44-AA2B-73995DB9DE7C}" destId="{6D85039D-D461-244F-A7B7-8CEC5F28E6A7}" srcOrd="7" destOrd="0" presId="urn:microsoft.com/office/officeart/2005/8/layout/default"/>
    <dgm:cxn modelId="{0337FB4D-0121-664E-9FBE-9F84B157B66D}" type="presParOf" srcId="{D7D81B91-075A-1F44-AA2B-73995DB9DE7C}" destId="{04EE5944-75EC-654E-8A0E-DD0ED43A50D0}" srcOrd="8" destOrd="0" presId="urn:microsoft.com/office/officeart/2005/8/layout/default"/>
    <dgm:cxn modelId="{088A4DF7-E05E-7E44-A2E2-EA148E0BF541}" type="presParOf" srcId="{D7D81B91-075A-1F44-AA2B-73995DB9DE7C}" destId="{20F0DD77-DAA4-114B-AB1E-27D90FAF7015}" srcOrd="9" destOrd="0" presId="urn:microsoft.com/office/officeart/2005/8/layout/default"/>
    <dgm:cxn modelId="{7769841A-EDDB-E84C-BEA3-1F1A3F47148F}" type="presParOf" srcId="{D7D81B91-075A-1F44-AA2B-73995DB9DE7C}" destId="{5A831408-5B1B-2640-B898-42174DA1ECDF}" srcOrd="10" destOrd="0" presId="urn:microsoft.com/office/officeart/2005/8/layout/default"/>
    <dgm:cxn modelId="{AB8B9102-23C6-4C43-BFDB-B685C596CB31}" type="presParOf" srcId="{D7D81B91-075A-1F44-AA2B-73995DB9DE7C}" destId="{DF0ABEE3-14D7-3D41-90EE-F6C98BA20438}" srcOrd="11" destOrd="0" presId="urn:microsoft.com/office/officeart/2005/8/layout/default"/>
    <dgm:cxn modelId="{E245D4B0-A371-9246-A6D5-0F0CF036ACC2}" type="presParOf" srcId="{D7D81B91-075A-1F44-AA2B-73995DB9DE7C}" destId="{04F85748-2803-F847-BDBE-0102B61F53EF}" srcOrd="12" destOrd="0" presId="urn:microsoft.com/office/officeart/2005/8/layout/default"/>
    <dgm:cxn modelId="{6A18571B-AFC5-8043-8A02-A11DE02F390A}" type="presParOf" srcId="{D7D81B91-075A-1F44-AA2B-73995DB9DE7C}" destId="{19532C98-B4A4-8047-8D77-E8CF37DF0259}" srcOrd="13" destOrd="0" presId="urn:microsoft.com/office/officeart/2005/8/layout/default"/>
    <dgm:cxn modelId="{97B60F4A-C3B4-DF4B-BB36-747A1BFF0B87}" type="presParOf" srcId="{D7D81B91-075A-1F44-AA2B-73995DB9DE7C}" destId="{A4C4B158-D5AA-584C-9423-6F20EC87F084}" srcOrd="14" destOrd="0" presId="urn:microsoft.com/office/officeart/2005/8/layout/default"/>
    <dgm:cxn modelId="{E4446A33-6571-0D4B-BD7E-FC0D37162747}" type="presParOf" srcId="{D7D81B91-075A-1F44-AA2B-73995DB9DE7C}" destId="{EE63C306-11E1-BF45-968C-B1E2BF8B3441}" srcOrd="15" destOrd="0" presId="urn:microsoft.com/office/officeart/2005/8/layout/default"/>
    <dgm:cxn modelId="{592EF17A-BDAD-1E48-B116-FDE98E286320}" type="presParOf" srcId="{D7D81B91-075A-1F44-AA2B-73995DB9DE7C}" destId="{CB094069-C360-E842-9D7F-BA9F0923621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9720D-C240-4B4D-BD35-C300EA544629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Anger	</a:t>
          </a:r>
        </a:p>
      </dsp:txBody>
      <dsp:txXfrm>
        <a:off x="0" y="126999"/>
        <a:ext cx="1904999" cy="1143000"/>
      </dsp:txXfrm>
    </dsp:sp>
    <dsp:sp modelId="{410F408D-7A7B-554A-907B-A52AE1586871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Fear</a:t>
          </a:r>
        </a:p>
      </dsp:txBody>
      <dsp:txXfrm>
        <a:off x="2095500" y="126999"/>
        <a:ext cx="1904999" cy="1143000"/>
      </dsp:txXfrm>
    </dsp:sp>
    <dsp:sp modelId="{3560CA4F-07F3-DB49-990A-19456A332C4B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Pain</a:t>
          </a:r>
        </a:p>
      </dsp:txBody>
      <dsp:txXfrm>
        <a:off x="4191000" y="126999"/>
        <a:ext cx="1904999" cy="1143000"/>
      </dsp:txXfrm>
    </dsp:sp>
    <dsp:sp modelId="{0BCEF9ED-5ACC-B34C-97EB-90D814FEDD52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   Joy	</a:t>
          </a:r>
        </a:p>
      </dsp:txBody>
      <dsp:txXfrm>
        <a:off x="0" y="1460500"/>
        <a:ext cx="1904999" cy="1143000"/>
      </dsp:txXfrm>
    </dsp:sp>
    <dsp:sp modelId="{04EE5944-75EC-654E-8A0E-DD0ED43A50D0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Passion</a:t>
          </a:r>
        </a:p>
      </dsp:txBody>
      <dsp:txXfrm>
        <a:off x="2095500" y="1460499"/>
        <a:ext cx="1904999" cy="1143000"/>
      </dsp:txXfrm>
    </dsp:sp>
    <dsp:sp modelId="{5A831408-5B1B-2640-B898-42174DA1ECDF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Love</a:t>
          </a:r>
        </a:p>
      </dsp:txBody>
      <dsp:txXfrm>
        <a:off x="4191000" y="1460499"/>
        <a:ext cx="1904999" cy="1143000"/>
      </dsp:txXfrm>
    </dsp:sp>
    <dsp:sp modelId="{04F85748-2803-F847-BDBE-0102B61F53EF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Shame	</a:t>
          </a:r>
        </a:p>
      </dsp:txBody>
      <dsp:txXfrm>
        <a:off x="0" y="2793999"/>
        <a:ext cx="1904999" cy="1143000"/>
      </dsp:txXfrm>
    </dsp:sp>
    <dsp:sp modelId="{A4C4B158-D5AA-584C-9423-6F20EC87F084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Guilt</a:t>
          </a:r>
        </a:p>
      </dsp:txBody>
      <dsp:txXfrm>
        <a:off x="2095500" y="2793999"/>
        <a:ext cx="1904999" cy="1143000"/>
      </dsp:txXfrm>
    </dsp:sp>
    <dsp:sp modelId="{CB094069-C360-E842-9D7F-BA9F0923621C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Grief</a:t>
          </a:r>
        </a:p>
      </dsp:txBody>
      <dsp:txXfrm>
        <a:off x="4191000" y="2794000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E8175-6482-8444-9416-7F0C17C23BCC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9BB-1DEB-5D4D-BD54-A7B2B7EE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23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E5AA-048F-764F-A200-CEDC5413CB96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D5641-44E6-7B4A-A01A-00FC6783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Circle</a:t>
            </a:r>
          </a:p>
          <a:p>
            <a:endParaRPr lang="en-US" dirty="0"/>
          </a:p>
          <a:p>
            <a:r>
              <a:rPr lang="en-US" dirty="0"/>
              <a:t>Two Emotions – Anger &amp; Anger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2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r>
              <a:rPr lang="en-US" dirty="0"/>
              <a:t>Break up the parent information, weave in more of the solutions that are available in other modalities and support tools.  </a:t>
            </a:r>
            <a:r>
              <a:rPr lang="en-US" dirty="0" err="1"/>
              <a:t>i.e</a:t>
            </a:r>
            <a:r>
              <a:rPr lang="en-US" dirty="0"/>
              <a:t> attachment, Dan Siegel’s work, etc. 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8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Observation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did you notice? In your mind? Your emotions? Your body?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happened at points of transition?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2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Skills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Communicating needs and hearing needs of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our belief systems, the chemicals that are released,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5641-44E6-7B4A-A01A-00FC67839F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A64D-335A-754A-A26E-571351956C20}" type="datetime1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36E-44DC-4E4C-AF09-2C6456C70972}" type="datetime1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44F7-1CCE-EC46-8EAE-660773766873}" type="datetime1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3829-CC4A-2B4E-83F7-6E212963C286}" type="datetime1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D56B-E4A8-3345-AE7D-1732D6DB57AE}" type="datetime1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C2E2-84ED-174E-8514-5AD5907FC573}" type="datetime1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67F0-ACB1-954D-96C4-7AC69C8B493E}" type="datetime1">
              <a:rPr lang="en-US" smtClean="0"/>
              <a:t>1/22/19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1D07-8559-774A-A9A9-2F50DF778393}" type="datetime1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E8F-D718-2641-B118-78FC4CED431A}" type="datetime1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155A-F14A-BB40-AF43-3AAFA88189FF}" type="datetime1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6D6-E535-7845-AEA3-FA6A29D95014}" type="datetime1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Mindfulness 101 - From woo woo to woo hoo!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DF57-1278-8748-B7A5-425EC1239DF0}" type="datetime1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Mindfulness 101 - From woo woo to woo hoo!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C9B7-D5D7-1248-887C-F805CCD2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209209/pexels-photo-209209.jpeg?cs=srgb&amp;dl=achievement-action-adventure-209209.jpg&amp;fm=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confinder.com/icons/110273/comment_talk_ic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lur-care-cat-close-up-56917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confinder.com/icons/110273/comment_talk_ic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dventure-backlit-dawn-dusk-20789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confinder.com/icons/110273/comment_talk_ic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vectorstock.com/royalty-free-vector/smiling-cartoon-face-people-emotion-icon-set-vector-1501148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pinterest.com/pin/605100899908395663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tock.adobe.com/images/emotional-quotient-and-intelligence-quotient-eq-and-iq-concept-with-human-brain-shape-and-gears/13544261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search/light+bul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mages.pexels.com/photos/1111597/pexels-photo-1111597.jpeg?cs=srgb&amp;dl=black-background-chance-close-up-1111597.jpg&amp;fm=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ideeyedgroup.com/emotional-intelligence/why-eq-is-more-important-than-iq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nitiveinstitute.org/get-smart-about-emotional-intellig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oman-doing-hand-heart-sign-153524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confinder.com/icons/110273/comment_talk_ic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n-wearing-jacket-standing-on-wooden-docks-leading-to-body-of-water-57116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confinder.com/icons/110273/comment_talk_ic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2691248"/>
            <a:ext cx="7772400" cy="1163782"/>
          </a:xfrm>
        </p:spPr>
        <p:txBody>
          <a:bodyPr>
            <a:normAutofit fontScale="90000"/>
          </a:bodyPr>
          <a:lstStyle/>
          <a:p>
            <a:r>
              <a:rPr lang="en-US" dirty="0"/>
              <a:t>Emotional Intelligence (EQ)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49115" y="4049001"/>
            <a:ext cx="6385805" cy="22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What do parents really need to know?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87579" y="3952015"/>
            <a:ext cx="6968837" cy="0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95316" y="5106422"/>
            <a:ext cx="613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Stasia Rivera MA, SEP </a:t>
            </a:r>
          </a:p>
          <a:p>
            <a:pPr algn="ctr"/>
            <a:r>
              <a:rPr lang="en-US" i="1" dirty="0"/>
              <a:t>Specializing in Family Systems, Shock &amp; Developmental Trauma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96C90-2C5A-8843-B27E-7A56D5B1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818" y="228749"/>
            <a:ext cx="2514600" cy="2679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FC3470-8AB4-7844-9535-BDB72AAE6DBB}"/>
              </a:ext>
            </a:extLst>
          </p:cNvPr>
          <p:cNvSpPr txBox="1"/>
          <p:nvPr/>
        </p:nvSpPr>
        <p:spPr>
          <a:xfrm>
            <a:off x="2296670" y="6497897"/>
            <a:ext cx="473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2019 Let’s Talk About Recovery.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5875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10" name="Rectangle 9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AB6A18-0829-DD43-A94B-000BFAC4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1" y="50577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Motivation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CA20E-33AD-974E-B7EA-DCA62ACED2D7}"/>
              </a:ext>
            </a:extLst>
          </p:cNvPr>
          <p:cNvCxnSpPr/>
          <p:nvPr/>
        </p:nvCxnSpPr>
        <p:spPr>
          <a:xfrm>
            <a:off x="879763" y="1510496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1488C8-176E-484B-8B59-D1A19997FA1C}"/>
              </a:ext>
            </a:extLst>
          </p:cNvPr>
          <p:cNvSpPr txBox="1"/>
          <p:nvPr/>
        </p:nvSpPr>
        <p:spPr>
          <a:xfrm>
            <a:off x="4075773" y="2513612"/>
            <a:ext cx="45316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Address trauma history           (shock and developmental)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 Identify +/- belief systems and demonstrate empathy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Don’t assume, be super curious!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Internal vs external discipline and motivation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Praise should build behavior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14338" name="Picture 2" descr="Mountain Climbing Silhouette">
            <a:hlinkClick r:id="rId3"/>
            <a:extLst>
              <a:ext uri="{FF2B5EF4-FFF2-40B4-BE49-F238E27FC236}">
                <a16:creationId xmlns:a16="http://schemas.microsoft.com/office/drawing/2014/main" id="{4FC78477-5567-0C4F-8645-10C6CB975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57" y="2920783"/>
            <a:ext cx="2165110" cy="29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82D343-63DA-BA43-8758-D8CE12A8795B}"/>
              </a:ext>
            </a:extLst>
          </p:cNvPr>
          <p:cNvSpPr txBox="1"/>
          <p:nvPr/>
        </p:nvSpPr>
        <p:spPr>
          <a:xfrm>
            <a:off x="865550" y="1606200"/>
            <a:ext cx="77419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Defined: The reason or reasons one has for acting or behaving in a particular way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CD16DC-D32E-C443-A054-54C7F281E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25198"/>
              </p:ext>
            </p:extLst>
          </p:nvPr>
        </p:nvGraphicFramePr>
        <p:xfrm>
          <a:off x="1049310" y="2198519"/>
          <a:ext cx="7214925" cy="354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4925">
                  <a:extLst>
                    <a:ext uri="{9D8B030D-6E8A-4147-A177-3AD203B41FA5}">
                      <a16:colId xmlns:a16="http://schemas.microsoft.com/office/drawing/2014/main" val="3080600457"/>
                    </a:ext>
                  </a:extLst>
                </a:gridCol>
              </a:tblGrid>
              <a:tr h="7324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Lines of Connection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93509"/>
                  </a:ext>
                </a:extLst>
              </a:tr>
              <a:tr h="936752">
                <a:tc>
                  <a:txBody>
                    <a:bodyPr/>
                    <a:lstStyle/>
                    <a:p>
                      <a:r>
                        <a:rPr lang="en-US" sz="2000" dirty="0"/>
                        <a:t>I think it is totally a normal response to be nervous, I would be to.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552524"/>
                  </a:ext>
                </a:extLst>
              </a:tr>
              <a:tr h="936752">
                <a:tc>
                  <a:txBody>
                    <a:bodyPr/>
                    <a:lstStyle/>
                    <a:p>
                      <a:r>
                        <a:rPr lang="en-US" sz="2000" dirty="0"/>
                        <a:t>If anything were possible and you couldn’t fail, what would you truly want?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4665"/>
                  </a:ext>
                </a:extLst>
              </a:tr>
              <a:tr h="936752">
                <a:tc>
                  <a:txBody>
                    <a:bodyPr/>
                    <a:lstStyle/>
                    <a:p>
                      <a:r>
                        <a:rPr lang="en-US" sz="2000" dirty="0"/>
                        <a:t>What support do you need from me, what steps do you plan to take?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47971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DA3644-0608-C545-BB25-714E39344005}"/>
              </a:ext>
            </a:extLst>
          </p:cNvPr>
          <p:cNvCxnSpPr/>
          <p:nvPr/>
        </p:nvCxnSpPr>
        <p:spPr>
          <a:xfrm>
            <a:off x="879763" y="1826172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 result for black and white image icon of talking and listening">
            <a:hlinkClick r:id="rId2"/>
            <a:extLst>
              <a:ext uri="{FF2B5EF4-FFF2-40B4-BE49-F238E27FC236}">
                <a16:creationId xmlns:a16="http://schemas.microsoft.com/office/drawing/2014/main" id="{BE3D24CE-C985-9642-A38A-5DFF3F922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9" y="689204"/>
            <a:ext cx="1018713" cy="10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ED02513-C708-1549-BD31-9501CDB84FBE}"/>
              </a:ext>
            </a:extLst>
          </p:cNvPr>
          <p:cNvSpPr txBox="1">
            <a:spLocks/>
          </p:cNvSpPr>
          <p:nvPr/>
        </p:nvSpPr>
        <p:spPr>
          <a:xfrm>
            <a:off x="658792" y="7547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Motivation Language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0FF837-A7DA-2448-AED8-21FF7E5670DD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82FFE8-AB5F-3345-A344-C039D658A9BB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964EF9-8882-954C-BC19-BC8B9288CB59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0B1451-3F29-5748-B6E7-A861B53401DA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82858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10" name="Rectangle 9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FC0E8CA2-0480-5240-85FA-919D20BC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Empathy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10351B-9A62-5149-8ABB-9C24ECD0AF95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72CD57-6E2D-094D-9867-5A3BBD8918A2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80B159-367F-9349-A29B-5684C963DDFB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9987A42-1FDA-094C-8612-55B5CBE39430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D222C0E-1786-064B-857D-1B517485B1BB}"/>
              </a:ext>
            </a:extLst>
          </p:cNvPr>
          <p:cNvSpPr txBox="1">
            <a:spLocks/>
          </p:cNvSpPr>
          <p:nvPr/>
        </p:nvSpPr>
        <p:spPr>
          <a:xfrm>
            <a:off x="658791" y="5057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8C4083-CCC2-AD47-841D-255684A2B064}"/>
              </a:ext>
            </a:extLst>
          </p:cNvPr>
          <p:cNvCxnSpPr/>
          <p:nvPr/>
        </p:nvCxnSpPr>
        <p:spPr>
          <a:xfrm>
            <a:off x="879763" y="1510496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5D08CD5-8EEB-914B-9B14-98CA952F4156}"/>
              </a:ext>
            </a:extLst>
          </p:cNvPr>
          <p:cNvSpPr txBox="1"/>
          <p:nvPr/>
        </p:nvSpPr>
        <p:spPr>
          <a:xfrm>
            <a:off x="4653402" y="2640119"/>
            <a:ext cx="43321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For self and others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Make kindness a priority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Self talk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Share your own feelings with your child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Make it easy for them to talk to you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CE67E67-3432-0E40-AD01-BEF3B80D8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09" y="622753"/>
            <a:ext cx="4244577" cy="2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5" descr="Selective Focus Photography of Woman Wearing Purple Sweater Holding Silver Tabby Cat">
            <a:hlinkClick r:id="rId3" tooltip="&quot;Selective Focus Photography of Woman Wearing Purple Sweater Holding Silver Tabby Cat&quot;"/>
            <a:extLst>
              <a:ext uri="{FF2B5EF4-FFF2-40B4-BE49-F238E27FC236}">
                <a16:creationId xmlns:a16="http://schemas.microsoft.com/office/drawing/2014/main" id="{97AFEAA1-7D42-AC4E-840B-8C5D450D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3" y="3005147"/>
            <a:ext cx="3638028" cy="24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45487A3-6F24-F442-9A5F-69B613F6A879}"/>
              </a:ext>
            </a:extLst>
          </p:cNvPr>
          <p:cNvSpPr txBox="1"/>
          <p:nvPr/>
        </p:nvSpPr>
        <p:spPr>
          <a:xfrm>
            <a:off x="879763" y="1693807"/>
            <a:ext cx="7384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ability to understand and share the feelings and perspectives of another individual.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720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FF12BB-6759-D644-A9E3-FCCFD9108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94860"/>
              </p:ext>
            </p:extLst>
          </p:nvPr>
        </p:nvGraphicFramePr>
        <p:xfrm>
          <a:off x="1154081" y="2423637"/>
          <a:ext cx="7230076" cy="349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0076">
                  <a:extLst>
                    <a:ext uri="{9D8B030D-6E8A-4147-A177-3AD203B41FA5}">
                      <a16:colId xmlns:a16="http://schemas.microsoft.com/office/drawing/2014/main" val="3080600457"/>
                    </a:ext>
                  </a:extLst>
                </a:gridCol>
              </a:tblGrid>
              <a:tr h="721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Lines of Connection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93509"/>
                  </a:ext>
                </a:extLst>
              </a:tr>
              <a:tr h="923362">
                <a:tc>
                  <a:txBody>
                    <a:bodyPr/>
                    <a:lstStyle/>
                    <a:p>
                      <a:r>
                        <a:rPr lang="en-US" sz="2000" dirty="0"/>
                        <a:t>Please remember that your human and you’re going to do human things.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552524"/>
                  </a:ext>
                </a:extLst>
              </a:tr>
              <a:tr h="923362">
                <a:tc>
                  <a:txBody>
                    <a:bodyPr/>
                    <a:lstStyle/>
                    <a:p>
                      <a:r>
                        <a:rPr lang="en-US" sz="2000" dirty="0"/>
                        <a:t>Have you considered how that impacted your friend?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4665"/>
                  </a:ext>
                </a:extLst>
              </a:tr>
              <a:tr h="923362">
                <a:tc>
                  <a:txBody>
                    <a:bodyPr/>
                    <a:lstStyle/>
                    <a:p>
                      <a:r>
                        <a:rPr lang="en-US" sz="2000" dirty="0"/>
                        <a:t>You can’t be stupid, if you’re learning, try to remember that ok?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47971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3A566E6-1665-1341-867A-D992CC20760C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470600-5C33-6C40-B817-2B4391613902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26F05-6EEB-3E49-893F-58E96AA6E5AD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8DEF7B-3E5B-C948-9B50-7B8F86E6E6DB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7A1EBE-F089-324C-B096-F30D5BA7A965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2947AB-2D2E-974F-9C70-5F823365F689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ACB394-579F-504A-B736-CAC316019104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271543-7069-0F43-B189-16B683F43713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110A99-3D4F-A547-B3D6-C2B98856E6FB}"/>
              </a:ext>
            </a:extLst>
          </p:cNvPr>
          <p:cNvCxnSpPr/>
          <p:nvPr/>
        </p:nvCxnSpPr>
        <p:spPr>
          <a:xfrm>
            <a:off x="879763" y="1826172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black and white image icon of talking and listening">
            <a:hlinkClick r:id="rId2"/>
            <a:extLst>
              <a:ext uri="{FF2B5EF4-FFF2-40B4-BE49-F238E27FC236}">
                <a16:creationId xmlns:a16="http://schemas.microsoft.com/office/drawing/2014/main" id="{DABB7324-4D89-AE4A-A35C-BE7674DF4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9" y="689204"/>
            <a:ext cx="1018713" cy="10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28B8056-6C00-CB41-994E-736C5322D17C}"/>
              </a:ext>
            </a:extLst>
          </p:cNvPr>
          <p:cNvSpPr txBox="1">
            <a:spLocks/>
          </p:cNvSpPr>
          <p:nvPr/>
        </p:nvSpPr>
        <p:spPr>
          <a:xfrm>
            <a:off x="658792" y="7547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Empathy Language</a:t>
            </a:r>
          </a:p>
        </p:txBody>
      </p:sp>
    </p:spTree>
    <p:extLst>
      <p:ext uri="{BB962C8B-B14F-4D97-AF65-F5344CB8AC3E}">
        <p14:creationId xmlns:p14="http://schemas.microsoft.com/office/powerpoint/2010/main" val="62566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643241B-1A82-7C46-9606-4DD1CD18165C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6ADF7A-8B19-1C43-9C40-EB97908F3A3D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FD67F9-1C2E-C242-AA4C-21AD7B0A37C4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E8E9160-C750-F44C-AB72-579C29845736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F792386-D00E-D645-AD35-1B7B906F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1" y="50577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Social Skills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8A88EC-BCDE-FF41-B705-FA4ECA922911}"/>
              </a:ext>
            </a:extLst>
          </p:cNvPr>
          <p:cNvCxnSpPr/>
          <p:nvPr/>
        </p:nvCxnSpPr>
        <p:spPr>
          <a:xfrm>
            <a:off x="879763" y="1510496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D251CA9-CFB4-C94C-819C-B12FC78F8289}"/>
              </a:ext>
            </a:extLst>
          </p:cNvPr>
          <p:cNvSpPr txBox="1"/>
          <p:nvPr/>
        </p:nvSpPr>
        <p:spPr>
          <a:xfrm>
            <a:off x="879763" y="2377539"/>
            <a:ext cx="46981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Environmental awareness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Understanding social norms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Communication &amp; Listening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What to do when a relationship feels good or bad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When and how to apologize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Model forgiveness &amp; responsibility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32" name="Picture 31" descr="Silhouette of People during Golden Hour">
            <a:hlinkClick r:id="rId3" tooltip="&quot;Silhouette of People during Golden Hour&quot;"/>
            <a:extLst>
              <a:ext uri="{FF2B5EF4-FFF2-40B4-BE49-F238E27FC236}">
                <a16:creationId xmlns:a16="http://schemas.microsoft.com/office/drawing/2014/main" id="{8E5D691B-2853-BD44-B62A-9530E5D0656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1"/>
          <a:stretch/>
        </p:blipFill>
        <p:spPr bwMode="auto">
          <a:xfrm>
            <a:off x="5501700" y="3044612"/>
            <a:ext cx="3043791" cy="2646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235213-B9AA-DA41-9A2C-185453C84545}"/>
              </a:ext>
            </a:extLst>
          </p:cNvPr>
          <p:cNvSpPr txBox="1"/>
          <p:nvPr/>
        </p:nvSpPr>
        <p:spPr>
          <a:xfrm>
            <a:off x="879763" y="1648918"/>
            <a:ext cx="7384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skills we use to communicate and interact with each other, verbally &amp; non-verbally</a:t>
            </a:r>
          </a:p>
        </p:txBody>
      </p:sp>
    </p:spTree>
    <p:extLst>
      <p:ext uri="{BB962C8B-B14F-4D97-AF65-F5344CB8AC3E}">
        <p14:creationId xmlns:p14="http://schemas.microsoft.com/office/powerpoint/2010/main" val="2014948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388241-6BF7-F74F-B060-CB9AAB11F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48129"/>
              </p:ext>
            </p:extLst>
          </p:nvPr>
        </p:nvGraphicFramePr>
        <p:xfrm>
          <a:off x="1034160" y="2345014"/>
          <a:ext cx="7230076" cy="3517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0076">
                  <a:extLst>
                    <a:ext uri="{9D8B030D-6E8A-4147-A177-3AD203B41FA5}">
                      <a16:colId xmlns:a16="http://schemas.microsoft.com/office/drawing/2014/main" val="3080600457"/>
                    </a:ext>
                  </a:extLst>
                </a:gridCol>
              </a:tblGrid>
              <a:tr h="7271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Lines of Connection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93509"/>
                  </a:ext>
                </a:extLst>
              </a:tr>
              <a:tr h="930002">
                <a:tc>
                  <a:txBody>
                    <a:bodyPr/>
                    <a:lstStyle/>
                    <a:p>
                      <a:r>
                        <a:rPr lang="en-US" sz="2000" dirty="0"/>
                        <a:t>What do you think the coach expects from you at practice?  Why?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552524"/>
                  </a:ext>
                </a:extLst>
              </a:tr>
              <a:tr h="930002">
                <a:tc>
                  <a:txBody>
                    <a:bodyPr/>
                    <a:lstStyle/>
                    <a:p>
                      <a:r>
                        <a:rPr lang="en-US" sz="2000" dirty="0"/>
                        <a:t>When you go into the classroom what do you think you should do?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4665"/>
                  </a:ext>
                </a:extLst>
              </a:tr>
              <a:tr h="930002">
                <a:tc>
                  <a:txBody>
                    <a:bodyPr/>
                    <a:lstStyle/>
                    <a:p>
                      <a:r>
                        <a:rPr lang="en-US" sz="2000" dirty="0"/>
                        <a:t>Have you considered communicating what you need to your teacher?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47971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9D1FCAA-EAEA-594C-9DB6-7848B6D8C1D6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88E872-BDE9-AA4B-BA93-3C3CD101E4F0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394878-3115-924A-97E2-21ED6593F50D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674CB64-FE6C-3A41-BAC9-0C9BC3B89E63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96C5E8-3519-AF4A-A31D-A3615A4203F7}"/>
              </a:ext>
            </a:extLst>
          </p:cNvPr>
          <p:cNvCxnSpPr/>
          <p:nvPr/>
        </p:nvCxnSpPr>
        <p:spPr>
          <a:xfrm>
            <a:off x="879763" y="1826172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mage result for black and white image icon of talking and listening">
            <a:hlinkClick r:id="rId2"/>
            <a:extLst>
              <a:ext uri="{FF2B5EF4-FFF2-40B4-BE49-F238E27FC236}">
                <a16:creationId xmlns:a16="http://schemas.microsoft.com/office/drawing/2014/main" id="{E0FBCD10-9F2D-B041-8E9E-643BB33F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9" y="689204"/>
            <a:ext cx="1018713" cy="10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9C26918-046C-1649-A071-7BD4CD9EC33D}"/>
              </a:ext>
            </a:extLst>
          </p:cNvPr>
          <p:cNvSpPr txBox="1">
            <a:spLocks/>
          </p:cNvSpPr>
          <p:nvPr/>
        </p:nvSpPr>
        <p:spPr>
          <a:xfrm>
            <a:off x="658792" y="7547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Social Skills Language</a:t>
            </a:r>
          </a:p>
        </p:txBody>
      </p:sp>
    </p:spTree>
    <p:extLst>
      <p:ext uri="{BB962C8B-B14F-4D97-AF65-F5344CB8AC3E}">
        <p14:creationId xmlns:p14="http://schemas.microsoft.com/office/powerpoint/2010/main" val="12677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12" y="374070"/>
            <a:ext cx="7337712" cy="1325563"/>
          </a:xfrm>
        </p:spPr>
        <p:txBody>
          <a:bodyPr>
            <a:normAutofit/>
          </a:bodyPr>
          <a:lstStyle/>
          <a:p>
            <a:r>
              <a:rPr lang="en-US" dirty="0"/>
              <a:t>Identify &amp; Discuss Emotions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45524" y="1379689"/>
            <a:ext cx="7886700" cy="2006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BE58138-6684-0149-8B2B-04F25D8F87B4}"/>
              </a:ext>
            </a:extLst>
          </p:cNvPr>
          <p:cNvSpPr/>
          <p:nvPr/>
        </p:nvSpPr>
        <p:spPr>
          <a:xfrm>
            <a:off x="545524" y="5384351"/>
            <a:ext cx="8161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and learn about emotions and create an awareness for all members of the family!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D61573-FDC5-4147-BEAA-2C6D551DB1BA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830FF-C9B0-154B-97ED-14DE1B505E34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E5C136-2110-DD48-8A80-22CC25BFC15F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F38D9D0-3CC7-D54C-B9E3-6E3B5910FB5A}"/>
              </a:ext>
            </a:extLst>
          </p:cNvPr>
          <p:cNvSpPr txBox="1"/>
          <p:nvPr/>
        </p:nvSpPr>
        <p:spPr>
          <a:xfrm>
            <a:off x="3391463" y="6492874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254F3C8-A835-294E-B33C-9156B5BF0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7193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467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08A9-E2DA-6749-A321-9A076E72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Granularity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D41B-A2C3-5E4A-AE8D-382C692C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76" y="1825625"/>
            <a:ext cx="7886700" cy="4351338"/>
          </a:xfrm>
        </p:spPr>
        <p:txBody>
          <a:bodyPr/>
          <a:lstStyle/>
          <a:p>
            <a:r>
              <a:rPr lang="en-US" dirty="0"/>
              <a:t>What is it &amp; WHY EQ Matters!</a:t>
            </a:r>
          </a:p>
          <a:p>
            <a:endParaRPr lang="en-US" dirty="0"/>
          </a:p>
          <a:p>
            <a:r>
              <a:rPr lang="en-US" dirty="0"/>
              <a:t>Research has shown that individuals that can express how they are doing overall when facing a real or perceived life stressor:</a:t>
            </a:r>
          </a:p>
          <a:p>
            <a:endParaRPr lang="en-US" sz="800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Suffer from far less mental </a:t>
            </a:r>
          </a:p>
          <a:p>
            <a:pPr marL="457200" lvl="1" indent="0">
              <a:buNone/>
            </a:pPr>
            <a:r>
              <a:rPr lang="en-US" dirty="0"/>
              <a:t>    and emotional stress &amp;</a:t>
            </a:r>
          </a:p>
          <a:p>
            <a:pPr marL="457200" lvl="1" indent="0">
              <a:buNone/>
            </a:pPr>
            <a:r>
              <a:rPr lang="en-US" dirty="0"/>
              <a:t>    experience less physiological </a:t>
            </a:r>
          </a:p>
          <a:p>
            <a:pPr marL="457200" lvl="1" indent="0">
              <a:buNone/>
            </a:pPr>
            <a:r>
              <a:rPr lang="en-US" dirty="0"/>
              <a:t>    distress overall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29DA8B-59E0-2F49-AA6A-7A9F743F12C3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6B6581-C8C5-C34F-B9E2-C8B9BA5B0725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58D989-AF80-6D43-8DD4-36C25C775FB2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F51F86-66DA-BD4C-AA16-1539B23DBBD1}"/>
              </a:ext>
            </a:extLst>
          </p:cNvPr>
          <p:cNvCxnSpPr/>
          <p:nvPr/>
        </p:nvCxnSpPr>
        <p:spPr>
          <a:xfrm>
            <a:off x="545524" y="1379689"/>
            <a:ext cx="7886700" cy="2006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Image result for black and white image for cartoon emotion">
            <a:hlinkClick r:id="rId2"/>
            <a:extLst>
              <a:ext uri="{FF2B5EF4-FFF2-40B4-BE49-F238E27FC236}">
                <a16:creationId xmlns:a16="http://schemas.microsoft.com/office/drawing/2014/main" id="{B6FB5ECD-8807-EA49-9463-F7B5B9105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b="9045"/>
          <a:stretch/>
        </p:blipFill>
        <p:spPr bwMode="auto">
          <a:xfrm>
            <a:off x="5659988" y="3882960"/>
            <a:ext cx="2443812" cy="22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6F5D4C-693E-4048-8A78-3D646B3B4E9B}"/>
              </a:ext>
            </a:extLst>
          </p:cNvPr>
          <p:cNvSpPr txBox="1"/>
          <p:nvPr/>
        </p:nvSpPr>
        <p:spPr>
          <a:xfrm>
            <a:off x="3391463" y="6492874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37147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89A1-F7B5-E94A-8CAD-3B4CAEBF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 </a:t>
            </a:r>
            <a:r>
              <a:rPr lang="en-US" dirty="0" err="1"/>
              <a:t>Mellody</a:t>
            </a:r>
            <a:r>
              <a:rPr lang="en-US" dirty="0"/>
              <a:t> – 8 Core Emotions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6A35E-FC6C-474B-BBB4-B3FC6393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9983"/>
            <a:ext cx="7886700" cy="46169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wonderful guide to expanding your understanding and language around EQ</a:t>
            </a:r>
          </a:p>
        </p:txBody>
      </p:sp>
      <p:pic>
        <p:nvPicPr>
          <p:cNvPr id="22530" name="Picture 2" descr="Image result for 8 core emotions image">
            <a:hlinkClick r:id="rId2"/>
            <a:extLst>
              <a:ext uri="{FF2B5EF4-FFF2-40B4-BE49-F238E27FC236}">
                <a16:creationId xmlns:a16="http://schemas.microsoft.com/office/drawing/2014/main" id="{A380D009-F5FB-FB44-886F-6055DEE8B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/>
        </p:blipFill>
        <p:spPr bwMode="auto">
          <a:xfrm>
            <a:off x="673620" y="2501188"/>
            <a:ext cx="3299208" cy="37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31127C5-D95B-5C45-A903-924ACB820AB7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D76D94-6BBA-FF4B-8A93-78556EEE5FDB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6C41EB-C6BD-4748-977B-38EB181FD831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B08287-E792-F04F-A0AB-C461F3F1873C}"/>
              </a:ext>
            </a:extLst>
          </p:cNvPr>
          <p:cNvSpPr txBox="1"/>
          <p:nvPr/>
        </p:nvSpPr>
        <p:spPr>
          <a:xfrm>
            <a:off x="3391463" y="6492874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25BB58-952A-734F-8241-09B55AA9A6B8}"/>
              </a:ext>
            </a:extLst>
          </p:cNvPr>
          <p:cNvCxnSpPr/>
          <p:nvPr/>
        </p:nvCxnSpPr>
        <p:spPr>
          <a:xfrm>
            <a:off x="545524" y="1379689"/>
            <a:ext cx="7886700" cy="2006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9E7998-728B-394A-8D8B-0461D39A3337}"/>
              </a:ext>
            </a:extLst>
          </p:cNvPr>
          <p:cNvSpPr txBox="1"/>
          <p:nvPr/>
        </p:nvSpPr>
        <p:spPr>
          <a:xfrm>
            <a:off x="4572000" y="2728210"/>
            <a:ext cx="3860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Helps you identify where you might be feeling it (bottom-up </a:t>
            </a:r>
            <a:r>
              <a:rPr lang="en-US" sz="2400" dirty="0">
                <a:sym typeface="Wingdings" pitchFamily="2" charset="2"/>
              </a:rPr>
              <a:t>)</a:t>
            </a:r>
            <a:endParaRPr lang="en-US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Simplifies the countless emotions you may be experiencing to a language of 8 emotions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/>
              <a:t>It reminds you that there are GIFTS of emotions too!  </a:t>
            </a:r>
          </a:p>
        </p:txBody>
      </p:sp>
    </p:spTree>
    <p:extLst>
      <p:ext uri="{BB962C8B-B14F-4D97-AF65-F5344CB8AC3E}">
        <p14:creationId xmlns:p14="http://schemas.microsoft.com/office/powerpoint/2010/main" val="116139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the Process of EQ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9956" y="1438104"/>
            <a:ext cx="7705899" cy="0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8" name="Rectangle 7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91463" y="6492874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55" y="1699633"/>
            <a:ext cx="7705899" cy="4448579"/>
          </a:xfrm>
        </p:spPr>
        <p:txBody>
          <a:bodyPr>
            <a:normAutofit/>
          </a:bodyPr>
          <a:lstStyle/>
          <a:p>
            <a:r>
              <a:rPr lang="en-US" b="1" dirty="0"/>
              <a:t>S</a:t>
            </a:r>
            <a:r>
              <a:rPr lang="en-US" dirty="0"/>
              <a:t>top and reflect</a:t>
            </a:r>
          </a:p>
          <a:p>
            <a:r>
              <a:rPr lang="en-US" b="1" dirty="0"/>
              <a:t>A</a:t>
            </a:r>
            <a:r>
              <a:rPr lang="en-US" dirty="0"/>
              <a:t>sk, yourself am I minimizing or maximizing?</a:t>
            </a:r>
          </a:p>
          <a:p>
            <a:r>
              <a:rPr lang="en-US" b="1" dirty="0"/>
              <a:t>F</a:t>
            </a:r>
            <a:r>
              <a:rPr lang="en-US" dirty="0"/>
              <a:t>eel the emotion fully (top-down &amp; bottom-up)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E</a:t>
            </a:r>
            <a:r>
              <a:rPr lang="en-US" dirty="0"/>
              <a:t>valuate and expand options of understanding</a:t>
            </a:r>
          </a:p>
          <a:p>
            <a:r>
              <a:rPr lang="en-US" b="1" dirty="0"/>
              <a:t>T</a:t>
            </a:r>
            <a:r>
              <a:rPr lang="en-US" dirty="0"/>
              <a:t>ell someone (spiritually or in person)</a:t>
            </a:r>
          </a:p>
          <a:p>
            <a:r>
              <a:rPr lang="en-US" b="1" dirty="0"/>
              <a:t>Y</a:t>
            </a:r>
            <a:r>
              <a:rPr lang="en-US" dirty="0"/>
              <a:t>ou can and may need to take action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Every conflict or stressor is an opportunity to try again.  This is a forever practice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is-I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F313-3A1F-5740-906B-48F30B2A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IQ vs EQ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11C29-6E68-2648-AE39-D9D3BED1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63" y="1981140"/>
            <a:ext cx="7384473" cy="1717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Psychologist Daniel Goleman estimates that, at best, IQ makes up only 20 percent of the factors that determine life success. </a:t>
            </a:r>
          </a:p>
          <a:p>
            <a:pPr marL="0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FAE65F-C9C6-3C4C-8033-99D6CBA9A03C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CDA40E-0BAC-934A-B22F-68BC8EFABE23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13BA15-8BC4-1348-81DE-7DCFEA839ACE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D43081B-6851-4941-AB8E-BDB66A9CC270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09D300-9F89-C04F-8588-3F6B57351347}"/>
              </a:ext>
            </a:extLst>
          </p:cNvPr>
          <p:cNvCxnSpPr/>
          <p:nvPr/>
        </p:nvCxnSpPr>
        <p:spPr>
          <a:xfrm>
            <a:off x="879763" y="1826172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s://t3.ftcdn.net/jpg/01/35/44/26/240_F_135442617_fz1LDhTjnZuhWWLvGSBHoWHpg8EsWCT1.jpg">
            <a:hlinkClick r:id="rId2"/>
            <a:extLst>
              <a:ext uri="{FF2B5EF4-FFF2-40B4-BE49-F238E27FC236}">
                <a16:creationId xmlns:a16="http://schemas.microsoft.com/office/drawing/2014/main" id="{EEBD3751-C7A0-B949-AE68-BF514A7E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60" y="3429000"/>
            <a:ext cx="3324981" cy="244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EF88D5-642C-3646-9753-AFCE986C2315}"/>
              </a:ext>
            </a:extLst>
          </p:cNvPr>
          <p:cNvSpPr txBox="1"/>
          <p:nvPr/>
        </p:nvSpPr>
        <p:spPr>
          <a:xfrm>
            <a:off x="4196055" y="3757253"/>
            <a:ext cx="42281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800" dirty="0"/>
              <a:t>Verbal comprehension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Memory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Processing Speed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0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92" y="13365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x4 Top Tips for creating EQ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04879" y="2328178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0" y="0"/>
            <a:ext cx="3100387" cy="500062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Application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9" name="Rectangle 8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pic>
        <p:nvPicPr>
          <p:cNvPr id="1026" name="Picture 2" descr="Image result for light bulb image black and white">
            <a:hlinkClick r:id="rId3"/>
            <a:extLst>
              <a:ext uri="{FF2B5EF4-FFF2-40B4-BE49-F238E27FC236}">
                <a16:creationId xmlns:a16="http://schemas.microsoft.com/office/drawing/2014/main" id="{C638BD62-3985-D54A-9830-C268A81B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t="7465" r="6105" b="10624"/>
          <a:stretch/>
        </p:blipFill>
        <p:spPr bwMode="auto">
          <a:xfrm>
            <a:off x="4002061" y="439059"/>
            <a:ext cx="1139878" cy="11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6D1323-CE20-EE4C-9E1A-016389DC7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67" y="2662154"/>
            <a:ext cx="8155037" cy="3378217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/>
              <a:t>Don’t hide your emotions and don’t try to change theirs!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Cultivate Bottom-Up Awareness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Learn their EQ language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Use ”I” Statements &amp; ask ?’s</a:t>
            </a:r>
          </a:p>
          <a:p>
            <a:pPr marL="0" indent="0">
              <a:buNone/>
            </a:pPr>
            <a:endParaRPr lang="en-US" sz="4800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1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313C-97BB-EF41-B861-3FD77B4C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Factors of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2DA53-13D8-3844-A0C6-5C157171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62" y="1975528"/>
            <a:ext cx="7384473" cy="2056827"/>
          </a:xfrm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US" sz="2800" dirty="0"/>
              <a:t>EQ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Wealth &amp; Family Education Levels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Individual Temperament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Pure luck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BC79C8-DFF4-F249-8539-16EDF15A0104}"/>
              </a:ext>
            </a:extLst>
          </p:cNvPr>
          <p:cNvCxnSpPr/>
          <p:nvPr/>
        </p:nvCxnSpPr>
        <p:spPr>
          <a:xfrm>
            <a:off x="879761" y="1567528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772DF40-3A7C-D14C-9C22-75556F6EBA55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DBC4DA-4D53-B448-9C53-2690AE2A2895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1E1C96-00C1-A14A-931A-0D61A6DB1BDC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4" name="Picture 4" descr="Person About to Catch Four Dices">
            <a:hlinkClick r:id="rId2"/>
            <a:extLst>
              <a:ext uri="{FF2B5EF4-FFF2-40B4-BE49-F238E27FC236}">
                <a16:creationId xmlns:a16="http://schemas.microsoft.com/office/drawing/2014/main" id="{28F7F2DD-B046-0342-9F38-DDA5431ED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2"/>
          <a:stretch/>
        </p:blipFill>
        <p:spPr bwMode="auto">
          <a:xfrm>
            <a:off x="3043003" y="3902806"/>
            <a:ext cx="3210392" cy="231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70FB6E-FDBF-0D4D-9312-5AEE4A7A9090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413195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6FDC-63D0-CC47-B7C9-80611135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DCC63-F604-3449-A230-1CEF4DE4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63" y="1963662"/>
            <a:ext cx="7384474" cy="91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really go the distance, those IQ traits need to be rounded out with:</a:t>
            </a:r>
          </a:p>
          <a:p>
            <a:pPr marL="0" indent="0">
              <a:buNone/>
            </a:pPr>
            <a:endParaRPr lang="en-US" sz="800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05C72-550D-E04E-802E-193708862617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C4E681-5848-5146-BAED-3074724185DF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9928BA-9463-1441-A0CE-048FD0510840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BA2C8F1-C780-6E4F-BDE7-13D6F8F012A1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AFD380-CB07-2B44-ADA9-EB6AC050A8AA}"/>
              </a:ext>
            </a:extLst>
          </p:cNvPr>
          <p:cNvCxnSpPr/>
          <p:nvPr/>
        </p:nvCxnSpPr>
        <p:spPr>
          <a:xfrm>
            <a:off x="879763" y="1826172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E4CB6C-35FA-CD42-A7A0-69B467CD0FCA}"/>
              </a:ext>
            </a:extLst>
          </p:cNvPr>
          <p:cNvSpPr txBox="1"/>
          <p:nvPr/>
        </p:nvSpPr>
        <p:spPr>
          <a:xfrm>
            <a:off x="734518" y="3057993"/>
            <a:ext cx="425720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400" dirty="0"/>
              <a:t>Social-emotional skills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Motivation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Perseverance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Impulse Control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Coping Mechanisms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The ability to delay   </a:t>
            </a:r>
          </a:p>
          <a:p>
            <a:pPr lvl="1"/>
            <a:r>
              <a:rPr lang="en-US" sz="2400" dirty="0"/>
              <a:t>   gratification</a:t>
            </a:r>
          </a:p>
          <a:p>
            <a:endParaRPr lang="en-US" dirty="0"/>
          </a:p>
        </p:txBody>
      </p:sp>
      <p:pic>
        <p:nvPicPr>
          <p:cNvPr id="18434" name="Picture 2" descr="Image result for IQ vs EQ image">
            <a:hlinkClick r:id="rId2"/>
            <a:extLst>
              <a:ext uri="{FF2B5EF4-FFF2-40B4-BE49-F238E27FC236}">
                <a16:creationId xmlns:a16="http://schemas.microsoft.com/office/drawing/2014/main" id="{6563FD22-6938-FD4C-AB28-CD43B7492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r="17603"/>
          <a:stretch/>
        </p:blipFill>
        <p:spPr bwMode="auto">
          <a:xfrm>
            <a:off x="4869163" y="3229651"/>
            <a:ext cx="302031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1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175305"/>
          </a:xfrm>
        </p:spPr>
        <p:txBody>
          <a:bodyPr>
            <a:normAutofit/>
          </a:bodyPr>
          <a:lstStyle/>
          <a:p>
            <a:r>
              <a:rPr lang="en-US" dirty="0"/>
              <a:t>5 EQ Traits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9956" y="1330038"/>
            <a:ext cx="7705899" cy="0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</p:grpSpPr>
        <p:sp>
          <p:nvSpPr>
            <p:cNvPr id="9" name="Rectangle 8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pic>
        <p:nvPicPr>
          <p:cNvPr id="8194" name="Picture 2" descr="Image result for emotional intelligence image">
            <a:hlinkClick r:id="rId3"/>
            <a:extLst>
              <a:ext uri="{FF2B5EF4-FFF2-40B4-BE49-F238E27FC236}">
                <a16:creationId xmlns:a16="http://schemas.microsoft.com/office/drawing/2014/main" id="{9E6FCEC7-A976-2C4E-9CA9-10539C9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53" y="1541065"/>
            <a:ext cx="6591694" cy="45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6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92" y="7547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Self Awareness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9763" y="1826172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658792" y="2826947"/>
            <a:ext cx="4587764" cy="3025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Create &amp; offer a space for individuals to observe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Offer reflection of what you see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Model honesty and imperfection of your own positive and negative experiences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Disagree, but don’t stop listening.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3" name="Rectangle 2"/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pic>
        <p:nvPicPr>
          <p:cNvPr id="10242" name="Picture 2" descr="Woman Doing Hand Heart Sign">
            <a:hlinkClick r:id="rId3" tooltip="Woman Doing Hand Heart Sign"/>
            <a:extLst>
              <a:ext uri="{FF2B5EF4-FFF2-40B4-BE49-F238E27FC236}">
                <a16:creationId xmlns:a16="http://schemas.microsoft.com/office/drawing/2014/main" id="{584AA408-049A-5C40-B406-7DD64353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56" y="3129299"/>
            <a:ext cx="3298935" cy="230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567A91-5733-D947-ACC9-342DE1E4A2CC}"/>
              </a:ext>
            </a:extLst>
          </p:cNvPr>
          <p:cNvSpPr txBox="1"/>
          <p:nvPr/>
        </p:nvSpPr>
        <p:spPr>
          <a:xfrm>
            <a:off x="598508" y="2030592"/>
            <a:ext cx="7665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Defined: a conscious knowledge of one's own character, feelings, motives, and desires</a:t>
            </a:r>
          </a:p>
        </p:txBody>
      </p:sp>
    </p:spTree>
    <p:extLst>
      <p:ext uri="{BB962C8B-B14F-4D97-AF65-F5344CB8AC3E}">
        <p14:creationId xmlns:p14="http://schemas.microsoft.com/office/powerpoint/2010/main" val="117003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B1ECFA-FB30-1B48-8F04-A7F02DE18E23}"/>
              </a:ext>
            </a:extLst>
          </p:cNvPr>
          <p:cNvSpPr txBox="1">
            <a:spLocks/>
          </p:cNvSpPr>
          <p:nvPr/>
        </p:nvSpPr>
        <p:spPr>
          <a:xfrm>
            <a:off x="658792" y="7547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Self Awareness Language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8AE605-F5DD-704C-86E6-D1FF06202703}"/>
              </a:ext>
            </a:extLst>
          </p:cNvPr>
          <p:cNvCxnSpPr/>
          <p:nvPr/>
        </p:nvCxnSpPr>
        <p:spPr>
          <a:xfrm>
            <a:off x="879763" y="1826172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4406D-99F5-1440-835E-379BFB6E2F63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97BC37-FA7D-E04B-A8B9-4173EFD47ED0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78E3DB-5BA5-664A-854C-664DF4E40D20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16F96C2-61E1-984B-834D-C6F224681EE4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ECDAD75-5D8C-3743-BC49-9E92FBAAA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88733"/>
              </p:ext>
            </p:extLst>
          </p:nvPr>
        </p:nvGraphicFramePr>
        <p:xfrm>
          <a:off x="909905" y="2140901"/>
          <a:ext cx="7384473" cy="299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473">
                  <a:extLst>
                    <a:ext uri="{9D8B030D-6E8A-4147-A177-3AD203B41FA5}">
                      <a16:colId xmlns:a16="http://schemas.microsoft.com/office/drawing/2014/main" val="3080600457"/>
                    </a:ext>
                  </a:extLst>
                </a:gridCol>
              </a:tblGrid>
              <a:tr h="5333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Lines of Connection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93509"/>
                  </a:ext>
                </a:extLst>
              </a:tr>
              <a:tr h="82084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It seems like this is what happened, did you think that?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552524"/>
                  </a:ext>
                </a:extLst>
              </a:tr>
              <a:tr h="82084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Please take the time you need to figure it out and I will be ready to listen when you’re ready to talk.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4665"/>
                  </a:ext>
                </a:extLst>
              </a:tr>
              <a:tr h="82084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What do you think happened to you when you heard that?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479716"/>
                  </a:ext>
                </a:extLst>
              </a:tr>
            </a:tbl>
          </a:graphicData>
        </a:graphic>
      </p:graphicFrame>
      <p:pic>
        <p:nvPicPr>
          <p:cNvPr id="11266" name="Picture 2" descr="Image result for black and white image icon of talking and listening">
            <a:hlinkClick r:id="rId2"/>
            <a:extLst>
              <a:ext uri="{FF2B5EF4-FFF2-40B4-BE49-F238E27FC236}">
                <a16:creationId xmlns:a16="http://schemas.microsoft.com/office/drawing/2014/main" id="{743FBABF-C460-8E47-A5A4-4BDCC1B9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9" y="689204"/>
            <a:ext cx="1018713" cy="10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0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D64A65-6064-5B46-B952-ACF53AEE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1" y="50577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Self Regulation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3E998F-165E-8E4E-A503-DAAC2BE7EBF6}"/>
              </a:ext>
            </a:extLst>
          </p:cNvPr>
          <p:cNvCxnSpPr/>
          <p:nvPr/>
        </p:nvCxnSpPr>
        <p:spPr>
          <a:xfrm>
            <a:off x="879763" y="1510496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6554E52C-E79B-794E-BBBF-B144C928B988}"/>
              </a:ext>
            </a:extLst>
          </p:cNvPr>
          <p:cNvSpPr txBox="1">
            <a:spLocks/>
          </p:cNvSpPr>
          <p:nvPr/>
        </p:nvSpPr>
        <p:spPr>
          <a:xfrm>
            <a:off x="879763" y="3216336"/>
            <a:ext cx="4413781" cy="1028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400" dirty="0"/>
              <a:t>Supporting regular check-ins &amp; 5 senses awareness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Insure basic care needs: sleep, nutrition &amp; emotional hygiene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Reflect positive and negative shifts that you see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Limit technology as a tool of “regulation”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A241A8-01EA-BE46-9B9C-D6383EFEA62A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A77C93-9A96-5040-B082-1EF616C33B69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8BF99B-058E-A645-A933-158E36932297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654506-5DD2-C044-B111-E621C0DDAF15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901C67-415D-AC44-9E06-75D8C59C3A73}"/>
              </a:ext>
            </a:extLst>
          </p:cNvPr>
          <p:cNvSpPr txBox="1"/>
          <p:nvPr/>
        </p:nvSpPr>
        <p:spPr>
          <a:xfrm>
            <a:off x="879763" y="1671927"/>
            <a:ext cx="7605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Defined: the ability to respond to the ongoing demands of experience in a manner that is sufficiently flexible. </a:t>
            </a:r>
          </a:p>
        </p:txBody>
      </p:sp>
      <p:pic>
        <p:nvPicPr>
          <p:cNvPr id="13314" name="Picture 2" descr="Man Wearing Jacket Standing on Wooden Docks Leading to Body of Water">
            <a:hlinkClick r:id="rId3" tooltip="Man Wearing Jacket Standing on Wooden Docks Leading to Body of Water"/>
            <a:extLst>
              <a:ext uri="{FF2B5EF4-FFF2-40B4-BE49-F238E27FC236}">
                <a16:creationId xmlns:a16="http://schemas.microsoft.com/office/drawing/2014/main" id="{826A2628-EE79-3D40-B184-E3ABA7EC7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 r="11929"/>
          <a:stretch/>
        </p:blipFill>
        <p:spPr bwMode="auto">
          <a:xfrm>
            <a:off x="5529507" y="3250044"/>
            <a:ext cx="3179780" cy="27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6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282F08-AB01-9E4B-B625-A5BC70F09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303938"/>
              </p:ext>
            </p:extLst>
          </p:nvPr>
        </p:nvGraphicFramePr>
        <p:xfrm>
          <a:off x="1034160" y="2374346"/>
          <a:ext cx="7230076" cy="345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0076">
                  <a:extLst>
                    <a:ext uri="{9D8B030D-6E8A-4147-A177-3AD203B41FA5}">
                      <a16:colId xmlns:a16="http://schemas.microsoft.com/office/drawing/2014/main" val="776558555"/>
                    </a:ext>
                  </a:extLst>
                </a:gridCol>
              </a:tblGrid>
              <a:tr h="7147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Lines of Connection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709988"/>
                  </a:ext>
                </a:extLst>
              </a:tr>
              <a:tr h="914042">
                <a:tc>
                  <a:txBody>
                    <a:bodyPr/>
                    <a:lstStyle/>
                    <a:p>
                      <a:r>
                        <a:rPr lang="en-US" sz="2000" dirty="0"/>
                        <a:t>I notice that you seem really happy when you are doing that activity.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240099"/>
                  </a:ext>
                </a:extLst>
              </a:tr>
              <a:tr h="914042">
                <a:tc>
                  <a:txBody>
                    <a:bodyPr/>
                    <a:lstStyle/>
                    <a:p>
                      <a:r>
                        <a:rPr lang="en-US" sz="2000" dirty="0"/>
                        <a:t>It seems like you kind of don’t feel good when you are around that person.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105984"/>
                  </a:ext>
                </a:extLst>
              </a:tr>
              <a:tr h="914042">
                <a:tc>
                  <a:txBody>
                    <a:bodyPr/>
                    <a:lstStyle/>
                    <a:p>
                      <a:r>
                        <a:rPr lang="en-US" sz="2000" dirty="0"/>
                        <a:t>My gut is feeling like that is not the best idea?  What is yours saying?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488069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0CAE63-12B6-E144-B09F-19E949B54C3E}"/>
              </a:ext>
            </a:extLst>
          </p:cNvPr>
          <p:cNvCxnSpPr/>
          <p:nvPr/>
        </p:nvCxnSpPr>
        <p:spPr>
          <a:xfrm>
            <a:off x="879763" y="1826172"/>
            <a:ext cx="7384473" cy="2007"/>
          </a:xfrm>
          <a:prstGeom prst="line">
            <a:avLst/>
          </a:prstGeom>
          <a:ln w="38100">
            <a:solidFill>
              <a:srgbClr val="75A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black and white image icon of talking and listening">
            <a:hlinkClick r:id="rId2"/>
            <a:extLst>
              <a:ext uri="{FF2B5EF4-FFF2-40B4-BE49-F238E27FC236}">
                <a16:creationId xmlns:a16="http://schemas.microsoft.com/office/drawing/2014/main" id="{F2347CA4-C87D-1343-9533-FFF00D69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9" y="689204"/>
            <a:ext cx="1018713" cy="10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C2EF7E-8398-C245-9B71-EFF409B0D0BC}"/>
              </a:ext>
            </a:extLst>
          </p:cNvPr>
          <p:cNvSpPr txBox="1">
            <a:spLocks/>
          </p:cNvSpPr>
          <p:nvPr/>
        </p:nvSpPr>
        <p:spPr>
          <a:xfrm>
            <a:off x="658792" y="7547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Self Regulation Language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0DB6A5-1F29-D041-8BD5-14D489956CBE}"/>
              </a:ext>
            </a:extLst>
          </p:cNvPr>
          <p:cNvGrpSpPr/>
          <p:nvPr/>
        </p:nvGrpSpPr>
        <p:grpSpPr>
          <a:xfrm>
            <a:off x="0" y="6359239"/>
            <a:ext cx="9144000" cy="498761"/>
            <a:chOff x="0" y="6359239"/>
            <a:chExt cx="9144000" cy="498761"/>
          </a:xfrm>
          <a:solidFill>
            <a:schemeClr val="accent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0398D5-E650-1740-BF51-BBDFCBA48E17}"/>
                </a:ext>
              </a:extLst>
            </p:cNvPr>
            <p:cNvSpPr/>
            <p:nvPr/>
          </p:nvSpPr>
          <p:spPr>
            <a:xfrm>
              <a:off x="0" y="6525491"/>
              <a:ext cx="9144000" cy="33250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7C3D78-5BC9-344C-AB33-B4FEC2AFB00E}"/>
                </a:ext>
              </a:extLst>
            </p:cNvPr>
            <p:cNvSpPr/>
            <p:nvPr/>
          </p:nvSpPr>
          <p:spPr>
            <a:xfrm>
              <a:off x="0" y="6359239"/>
              <a:ext cx="9144000" cy="124691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9EB33B1-5702-8E48-AE6D-69ECBFF99010}"/>
              </a:ext>
            </a:extLst>
          </p:cNvPr>
          <p:cNvSpPr txBox="1"/>
          <p:nvPr/>
        </p:nvSpPr>
        <p:spPr>
          <a:xfrm>
            <a:off x="3450700" y="6519446"/>
            <a:ext cx="230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701132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dfulness 101" id="{894FDBA7-FC2F-7F43-BA9C-6DBF32DCDF2C}" vid="{63E96162-D33A-384B-BC46-3E7B83D6FA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Mindfulness 101</Template>
  <TotalTime>25352</TotalTime>
  <Words>948</Words>
  <Application>Microsoft Macintosh PowerPoint</Application>
  <PresentationFormat>On-screen Show (4:3)</PresentationFormat>
  <Paragraphs>175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Emotional Intelligence (EQ)</vt:lpstr>
      <vt:lpstr>IQ vs EQ</vt:lpstr>
      <vt:lpstr>Other Factors of Success</vt:lpstr>
      <vt:lpstr>EQ Application</vt:lpstr>
      <vt:lpstr>5 EQ Traits</vt:lpstr>
      <vt:lpstr>Self Awareness</vt:lpstr>
      <vt:lpstr>PowerPoint Presentation</vt:lpstr>
      <vt:lpstr>Self Regulation</vt:lpstr>
      <vt:lpstr>PowerPoint Presentation</vt:lpstr>
      <vt:lpstr>Motivation </vt:lpstr>
      <vt:lpstr>PowerPoint Presentation</vt:lpstr>
      <vt:lpstr>Empathy</vt:lpstr>
      <vt:lpstr>PowerPoint Presentation</vt:lpstr>
      <vt:lpstr>Social Skills </vt:lpstr>
      <vt:lpstr>PowerPoint Presentation</vt:lpstr>
      <vt:lpstr>Identify &amp; Discuss Emotions</vt:lpstr>
      <vt:lpstr>Emotional Granularity</vt:lpstr>
      <vt:lpstr>Pia Mellody – 8 Core Emotions</vt:lpstr>
      <vt:lpstr>Practice the Process of EQ</vt:lpstr>
      <vt:lpstr> x4 Top Tips for creating EQ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101</dc:title>
  <dc:creator>Evan Hirsch</dc:creator>
  <cp:lastModifiedBy>Stasia Rivera</cp:lastModifiedBy>
  <cp:revision>209</cp:revision>
  <cp:lastPrinted>2018-06-21T17:47:47Z</cp:lastPrinted>
  <dcterms:created xsi:type="dcterms:W3CDTF">2018-06-08T15:47:26Z</dcterms:created>
  <dcterms:modified xsi:type="dcterms:W3CDTF">2019-02-01T16:37:42Z</dcterms:modified>
</cp:coreProperties>
</file>