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6" r:id="rId3"/>
    <p:sldId id="259" r:id="rId4"/>
    <p:sldId id="261" r:id="rId5"/>
    <p:sldId id="263" r:id="rId6"/>
    <p:sldId id="270" r:id="rId7"/>
    <p:sldId id="280" r:id="rId8"/>
    <p:sldId id="267" r:id="rId9"/>
    <p:sldId id="273" r:id="rId10"/>
    <p:sldId id="266" r:id="rId11"/>
    <p:sldId id="260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9C4"/>
    <a:srgbClr val="5795C4"/>
    <a:srgbClr val="FA6B52"/>
    <a:srgbClr val="F6EACA"/>
    <a:srgbClr val="DBCFB2"/>
    <a:srgbClr val="EEE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74487"/>
  </p:normalViewPr>
  <p:slideViewPr>
    <p:cSldViewPr snapToGrid="0" snapToObjects="1">
      <p:cViewPr varScale="1">
        <p:scale>
          <a:sx n="82" d="100"/>
          <a:sy n="82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E8175-6482-8444-9416-7F0C17C23BC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9BB-1DEB-5D4D-BD54-A7B2B7E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23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E5AA-048F-764F-A200-CEDC5413CB96}" type="datetimeFigureOut">
              <a:rPr lang="en-US" smtClean="0"/>
              <a:t>1/24/19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D5641-44E6-7B4A-A01A-00FC6783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Circle</a:t>
            </a:r>
          </a:p>
          <a:p>
            <a:endParaRPr lang="en-US" dirty="0"/>
          </a:p>
          <a:p>
            <a:r>
              <a:rPr lang="en-US" dirty="0"/>
              <a:t>Two Emotions – Anger &amp; Anger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2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amount of distress and medicating are increasingly on the rise! </a:t>
            </a:r>
          </a:p>
          <a:p>
            <a:endParaRPr lang="en-US" dirty="0"/>
          </a:p>
          <a:p>
            <a:r>
              <a:rPr lang="en-US" dirty="0"/>
              <a:t>EQ and Mindfulness are the antidote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9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White elephant example</a:t>
            </a:r>
          </a:p>
          <a:p>
            <a:r>
              <a:rPr lang="en-US" dirty="0"/>
              <a:t>Emotions can be very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3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8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We learn from the process of inquiry</a:t>
            </a:r>
          </a:p>
          <a:p>
            <a:endParaRPr lang="en-US" b="1" dirty="0"/>
          </a:p>
          <a:p>
            <a:r>
              <a:rPr lang="en-US" b="1" dirty="0"/>
              <a:t>Observation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did you notice? In your mind? Your emotions? Your body?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happened at points of transition?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Reflection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</a:t>
            </a:r>
            <a:r>
              <a:rPr lang="en-US" baseline="0" dirty="0"/>
              <a:t> does this tell us about how the mind works?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2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tracking of sensation </a:t>
            </a:r>
          </a:p>
          <a:p>
            <a:endParaRPr lang="en-US" b="1" dirty="0"/>
          </a:p>
          <a:p>
            <a:r>
              <a:rPr lang="en-US" b="1" dirty="0"/>
              <a:t>Observation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did you notice? In your mind? Your emotions? Your body?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happened at points of transition?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Reflection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</a:t>
            </a:r>
            <a:r>
              <a:rPr lang="en-US" baseline="0" dirty="0"/>
              <a:t> does this tell us about how the mind and body work together?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4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you were tracking sensation, 3 parts of your brain were active.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 seen as stressful, adrenaline and cortisol </a:t>
            </a:r>
          </a:p>
          <a:p>
            <a:endParaRPr lang="en-US" dirty="0"/>
          </a:p>
          <a:p>
            <a:r>
              <a:rPr lang="en-US" dirty="0"/>
              <a:t>Threat seen as positive dopamine, serotonin and oxytocin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Fight – “I can”</a:t>
            </a:r>
          </a:p>
          <a:p>
            <a:r>
              <a:rPr lang="en-US" dirty="0"/>
              <a:t>Flight – “I want to get away”</a:t>
            </a:r>
          </a:p>
          <a:p>
            <a:r>
              <a:rPr lang="en-US" dirty="0"/>
              <a:t>Freeze – “I can’t”</a:t>
            </a:r>
          </a:p>
          <a:p>
            <a:endParaRPr lang="en-US" dirty="0"/>
          </a:p>
          <a:p>
            <a:r>
              <a:rPr lang="en-US" dirty="0"/>
              <a:t>Antidote x5 senses</a:t>
            </a:r>
          </a:p>
          <a:p>
            <a:endParaRPr lang="en-US" dirty="0"/>
          </a:p>
          <a:p>
            <a:r>
              <a:rPr lang="en-US" dirty="0"/>
              <a:t>Communicates to your limbic brain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our belief systems, the chemicals that are released,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A64D-335A-754A-A26E-571351956C20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36E-44DC-4E4C-AF09-2C6456C70972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44F7-1CCE-EC46-8EAE-660773766873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3829-CC4A-2B4E-83F7-6E212963C286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D56B-E4A8-3345-AE7D-1732D6DB57AE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C2E2-84ED-174E-8514-5AD5907FC573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67F0-ACB1-954D-96C4-7AC69C8B493E}" type="datetime1">
              <a:rPr lang="en-US" smtClean="0"/>
              <a:t>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1D07-8559-774A-A9A9-2F50DF778393}" type="datetime1">
              <a:rPr lang="en-US" smtClean="0"/>
              <a:t>1/24/19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E8F-D718-2641-B118-78FC4CED431A}" type="datetime1">
              <a:rPr lang="en-US" smtClean="0"/>
              <a:t>1/24/19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155A-F14A-BB40-AF43-3AAFA88189FF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6D6-E535-7845-AEA3-FA6A29D95014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DF57-1278-8748-B7A5-425EC1239DF0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yooshin.com/multitasking-killing-your-brain-and-productivit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search/light+bul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motionalintelligenceproject.com/general/what-is-emotional-intellige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images/emotional-quotient-and-intelligence-quotient-eq-and-iq-concept-with-human-brain-shape-and-gears/1354426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s8.com/icon/2069/bra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s://neuro-fit.com/overload-freeze-response/" TargetMode="External"/><Relationship Id="rId3" Type="http://schemas.openxmlformats.org/officeDocument/2006/relationships/hyperlink" Target="http://thumbpress.com/20-perfectly-timed-photos-of-animals-fighting/" TargetMode="External"/><Relationship Id="rId7" Type="http://schemas.openxmlformats.org/officeDocument/2006/relationships/hyperlink" Target="https://www.arkive.org/common-warthog/phacochoerus-africanus/image-G65339.html" TargetMode="Externa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s://www.google.com/imgres?imgurl=https://cdn.cnn.com/cnnnext/dam/assets/130830022601-freeze-animals-slow-loris-horizontal-large-gallery.jpg&amp;imgrefurl=https://www.cnn.com/2013/08/30/tech/social-media/apparently-this-matters-frozen-animal-sperm/index.html&amp;docid=sesHC-lBV08J7M&amp;tbnid=6V2xfFpwvly9DM:&amp;vet=10ahUKEwih_4b5pITgAhVgIDQIHUBKCiwQMwhCKAIwAg..i&amp;w=980&amp;h=552&amp;bih=719&amp;biw=1440&amp;q=animal%20in%20freeze%20&amp;ved=0ahUKEwih_4b5pITgAhVgIDQIHUBKCiwQMwhCKAIwAg&amp;iact=mrc&amp;uact=8" TargetMode="External"/><Relationship Id="rId5" Type="http://schemas.openxmlformats.org/officeDocument/2006/relationships/hyperlink" Target="http://www.randymoraitis.com/2018/01/24/anger-management-101/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s://becomenomad.com/travel-and-running-away/" TargetMode="External"/><Relationship Id="rId1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neurohacker/emotional-intelligenc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thehubedu.com/shelves/807-stress-and-health/items/4358-how-the-brain-learns-successfully-even-under-stres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2691248"/>
            <a:ext cx="7772400" cy="1163782"/>
          </a:xfrm>
        </p:spPr>
        <p:txBody>
          <a:bodyPr>
            <a:normAutofit fontScale="90000"/>
          </a:bodyPr>
          <a:lstStyle/>
          <a:p>
            <a:r>
              <a:rPr lang="en-US" dirty="0"/>
              <a:t>Emotional Intelligence (EQ)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11182" y="4019336"/>
            <a:ext cx="5121635" cy="22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The Science Behind Our Emotions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87579" y="3952015"/>
            <a:ext cx="6968837" cy="0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95316" y="5106422"/>
            <a:ext cx="613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Stasia Rivera MA, SEP </a:t>
            </a:r>
          </a:p>
          <a:p>
            <a:pPr algn="ctr"/>
            <a:r>
              <a:rPr lang="en-US" i="1" dirty="0"/>
              <a:t>Specializing in Family Systems, Shock &amp; Developmental Trauma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96C90-2C5A-8843-B27E-7A56D5B1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819" y="245679"/>
            <a:ext cx="2514600" cy="267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7D3135-D382-F447-AD8B-D8FE0142F783}"/>
              </a:ext>
            </a:extLst>
          </p:cNvPr>
          <p:cNvSpPr txBox="1"/>
          <p:nvPr/>
        </p:nvSpPr>
        <p:spPr>
          <a:xfrm>
            <a:off x="2593297" y="6494707"/>
            <a:ext cx="563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2019 Let’s Talk About Recovery.  All Rights Reserved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75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486"/>
            <a:ext cx="7886700" cy="1325563"/>
          </a:xfrm>
        </p:spPr>
        <p:txBody>
          <a:bodyPr/>
          <a:lstStyle/>
          <a:p>
            <a:r>
              <a:rPr lang="en-US" dirty="0"/>
              <a:t>Why does it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07" y="1396644"/>
            <a:ext cx="8016586" cy="17729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As we go through our thoughts, feelings, and actions of the day people reported spending roughly </a:t>
            </a:r>
            <a:r>
              <a:rPr lang="en-US" b="1" dirty="0"/>
              <a:t>47% </a:t>
            </a:r>
            <a:r>
              <a:rPr lang="en-US" dirty="0"/>
              <a:t>of our time thinking about something other than what they were actually doing.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8650" y="1230285"/>
            <a:ext cx="7705899" cy="0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8" name="Rectangle 7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793" y="5833084"/>
            <a:ext cx="8589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spend half our lives distracted from our true experience!</a:t>
            </a:r>
          </a:p>
          <a:p>
            <a:endParaRPr lang="en-US" dirty="0"/>
          </a:p>
        </p:txBody>
      </p:sp>
      <p:pic>
        <p:nvPicPr>
          <p:cNvPr id="6146" name="Picture 2" descr="Image result for distracted image">
            <a:hlinkClick r:id="rId3"/>
            <a:extLst>
              <a:ext uri="{FF2B5EF4-FFF2-40B4-BE49-F238E27FC236}">
                <a16:creationId xmlns:a16="http://schemas.microsoft.com/office/drawing/2014/main" id="{9819E35C-25A5-314A-9052-DBA94C06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79" y="3137153"/>
            <a:ext cx="4147641" cy="25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2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92" y="13365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REMEMBER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04879" y="2328178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0" y="0"/>
            <a:ext cx="3100387" cy="500062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Application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9" name="Rectangle 8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pic>
        <p:nvPicPr>
          <p:cNvPr id="1026" name="Picture 2" descr="Image result for light bulb image black and white">
            <a:hlinkClick r:id="rId3"/>
            <a:extLst>
              <a:ext uri="{FF2B5EF4-FFF2-40B4-BE49-F238E27FC236}">
                <a16:creationId xmlns:a16="http://schemas.microsoft.com/office/drawing/2014/main" id="{C638BD62-3985-D54A-9830-C268A81B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t="7465" r="6105" b="10624"/>
          <a:stretch/>
        </p:blipFill>
        <p:spPr bwMode="auto">
          <a:xfrm>
            <a:off x="5748558" y="1127161"/>
            <a:ext cx="1139878" cy="11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6D1323-CE20-EE4C-9E1A-016389DC7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92" y="2473259"/>
            <a:ext cx="7886700" cy="3629452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The quickest way to intensify an emotion is to try not to have it!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800" dirty="0"/>
              <a:t>Pay Now, or Pay Later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800" dirty="0"/>
              <a:t>If you numb one, you numb them all! 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800" dirty="0"/>
              <a:t>If you react to them all, you have them all! 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1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8708" y="5140017"/>
            <a:ext cx="8570399" cy="93061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/>
              <a:t>“An emotion can last 5 seconds, 5 years or 5 minutes it just depends on when and how you face it.”</a:t>
            </a:r>
          </a:p>
          <a:p>
            <a:pPr lvl="0"/>
            <a:endParaRPr lang="en-US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8709" y="198871"/>
            <a:ext cx="8319655" cy="1325563"/>
          </a:xfrm>
        </p:spPr>
        <p:txBody>
          <a:bodyPr/>
          <a:lstStyle/>
          <a:p>
            <a:r>
              <a:rPr lang="en-US" dirty="0"/>
              <a:t>In Closing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08709" y="1199250"/>
            <a:ext cx="8319655" cy="36576"/>
          </a:xfrm>
          <a:prstGeom prst="line">
            <a:avLst/>
          </a:prstGeom>
          <a:ln w="254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9" name="Rectangle 8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pic>
        <p:nvPicPr>
          <p:cNvPr id="7170" name="Picture 2" descr="Image result for emotional intelligence">
            <a:hlinkClick r:id="rId3"/>
            <a:extLst>
              <a:ext uri="{FF2B5EF4-FFF2-40B4-BE49-F238E27FC236}">
                <a16:creationId xmlns:a16="http://schemas.microsoft.com/office/drawing/2014/main" id="{F712D56A-3580-6048-9872-A00BF484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14" y="1559950"/>
            <a:ext cx="4739371" cy="29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8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55" y="1425210"/>
            <a:ext cx="5063629" cy="472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we?</a:t>
            </a:r>
          </a:p>
          <a:p>
            <a:pPr marL="971550" lvl="1" indent="-514350">
              <a:buAutoNum type="arabicPeriod"/>
            </a:pPr>
            <a:r>
              <a:rPr lang="en-US" dirty="0"/>
              <a:t>Deepen and interpret our thoughts and emotions</a:t>
            </a:r>
          </a:p>
          <a:p>
            <a:pPr marL="971550" lvl="1" indent="-514350">
              <a:buAutoNum type="arabicPeriod"/>
            </a:pPr>
            <a:r>
              <a:rPr lang="en-US" dirty="0"/>
              <a:t>Learn where our emotions arise from = Nature</a:t>
            </a:r>
          </a:p>
          <a:p>
            <a:pPr marL="971550" lvl="1" indent="-514350">
              <a:buAutoNum type="arabicPeriod"/>
            </a:pPr>
            <a:r>
              <a:rPr lang="en-US" dirty="0"/>
              <a:t>Understand how our childhoods and historical experiences influence us = Nurture </a:t>
            </a:r>
          </a:p>
          <a:p>
            <a:pPr marL="971550" lvl="1" indent="-514350">
              <a:buAutoNum type="arabicPeriod"/>
            </a:pPr>
            <a:r>
              <a:rPr lang="en-US" dirty="0"/>
              <a:t>Commit to the process of navigating our experiences with increased awareness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175305"/>
          </a:xfrm>
        </p:spPr>
        <p:txBody>
          <a:bodyPr>
            <a:normAutofit/>
          </a:bodyPr>
          <a:lstStyle/>
          <a:p>
            <a:r>
              <a:rPr lang="en-US" dirty="0"/>
              <a:t>Science &amp; EQ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9956" y="1330038"/>
            <a:ext cx="7705899" cy="0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</p:grpSpPr>
        <p:sp>
          <p:nvSpPr>
            <p:cNvPr id="9" name="Rectangle 8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pic>
        <p:nvPicPr>
          <p:cNvPr id="12" name="Picture 2" descr="https://t3.ftcdn.net/jpg/01/35/44/26/240_F_135442617_fz1LDhTjnZuhWWLvGSBHoWHpg8EsWCT1.jpg">
            <a:hlinkClick r:id="rId3"/>
            <a:extLst>
              <a:ext uri="{FF2B5EF4-FFF2-40B4-BE49-F238E27FC236}">
                <a16:creationId xmlns:a16="http://schemas.microsoft.com/office/drawing/2014/main" id="{1C5A3096-B6CF-9749-AA63-47471976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96" y="2600514"/>
            <a:ext cx="3647525" cy="219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6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94" y="216377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Feelings are a state not an existence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09907" y="3212248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1379095" y="3337863"/>
            <a:ext cx="6367915" cy="8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Learning to track &amp; understand EMOTIONS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3100387" cy="500062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Skills Practice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3" name="Rectangle 2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17003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you to imagine…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8838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You wake up in the morning and find out it is a snow day! </a:t>
            </a:r>
          </a:p>
          <a:p>
            <a:pPr>
              <a:buFont typeface="Arial" charset="0"/>
              <a:buChar char="•"/>
            </a:pPr>
            <a:r>
              <a:rPr lang="en-US" dirty="0"/>
              <a:t>Your best friend broke their ankle playing hockey.</a:t>
            </a:r>
          </a:p>
          <a:p>
            <a:pPr>
              <a:buFont typeface="Arial" charset="0"/>
              <a:buChar char="•"/>
            </a:pPr>
            <a:r>
              <a:rPr lang="en-US" dirty="0"/>
              <a:t>You just got your license and you wrecked your car on the first day.</a:t>
            </a:r>
          </a:p>
          <a:p>
            <a:pPr>
              <a:buFont typeface="Arial" charset="0"/>
              <a:buChar char="•"/>
            </a:pPr>
            <a:r>
              <a:rPr lang="en-US" dirty="0"/>
              <a:t>Your brother is hiding in your room and jumping out and surprising you.</a:t>
            </a:r>
          </a:p>
          <a:p>
            <a:pPr>
              <a:buFont typeface="Arial" charset="0"/>
              <a:buChar char="•"/>
            </a:pPr>
            <a:r>
              <a:rPr lang="en-US" dirty="0"/>
              <a:t>If you don’t pass your next exam you will not graduate from High School!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8650" y="1480430"/>
            <a:ext cx="7886700" cy="2006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10" name="Rectangle 9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6695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7680" y="455623"/>
            <a:ext cx="7982915" cy="761401"/>
          </a:xfrm>
        </p:spPr>
        <p:txBody>
          <a:bodyPr>
            <a:normAutofit/>
          </a:bodyPr>
          <a:lstStyle/>
          <a:p>
            <a:r>
              <a:rPr lang="en-US" dirty="0"/>
              <a:t>3 Parts of your brain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9956" y="1355569"/>
            <a:ext cx="7705899" cy="0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10" name="Rectangle 9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pic>
        <p:nvPicPr>
          <p:cNvPr id="2050" name="Picture 2" descr="Image result for brain image black and white">
            <a:hlinkClick r:id="rId3"/>
            <a:extLst>
              <a:ext uri="{FF2B5EF4-FFF2-40B4-BE49-F238E27FC236}">
                <a16:creationId xmlns:a16="http://schemas.microsoft.com/office/drawing/2014/main" id="{47F89432-EEE4-CD4B-8054-65A49D3A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38" y="1618808"/>
            <a:ext cx="4267724" cy="14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3336EB-1996-C94D-AB4A-0BE6C8467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72222"/>
              </p:ext>
            </p:extLst>
          </p:nvPr>
        </p:nvGraphicFramePr>
        <p:xfrm>
          <a:off x="1223837" y="3582654"/>
          <a:ext cx="6810891" cy="226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2776832748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2036516181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589661546"/>
                    </a:ext>
                  </a:extLst>
                </a:gridCol>
              </a:tblGrid>
              <a:tr h="5659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Regions</a:t>
                      </a:r>
                    </a:p>
                  </a:txBody>
                  <a:tcPr anchor="ctr">
                    <a:solidFill>
                      <a:srgbClr val="579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Nicknames</a:t>
                      </a:r>
                    </a:p>
                  </a:txBody>
                  <a:tcPr anchor="ctr">
                    <a:solidFill>
                      <a:srgbClr val="579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 anchor="ctr">
                    <a:solidFill>
                      <a:srgbClr val="5795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31907"/>
                  </a:ext>
                </a:extLst>
              </a:tr>
              <a:tr h="565988">
                <a:tc>
                  <a:txBody>
                    <a:bodyPr/>
                    <a:lstStyle/>
                    <a:p>
                      <a:r>
                        <a:rPr lang="en-US" dirty="0"/>
                        <a:t>Reptilian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Downstairs Brain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Survival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141148"/>
                  </a:ext>
                </a:extLst>
              </a:tr>
              <a:tr h="565988">
                <a:tc>
                  <a:txBody>
                    <a:bodyPr/>
                    <a:lstStyle/>
                    <a:p>
                      <a:r>
                        <a:rPr lang="en-US" dirty="0"/>
                        <a:t>Limbic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 Brain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649501"/>
                  </a:ext>
                </a:extLst>
              </a:tr>
              <a:tr h="565988">
                <a:tc>
                  <a:txBody>
                    <a:bodyPr/>
                    <a:lstStyle/>
                    <a:p>
                      <a:r>
                        <a:rPr lang="en-US" dirty="0"/>
                        <a:t>Frontal Cortex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Upstairs Brain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Think/Interpret/Act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72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20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10" y="455623"/>
            <a:ext cx="7982915" cy="1332555"/>
          </a:xfrm>
        </p:spPr>
        <p:txBody>
          <a:bodyPr>
            <a:normAutofit/>
          </a:bodyPr>
          <a:lstStyle/>
          <a:p>
            <a:r>
              <a:rPr lang="en-US" dirty="0"/>
              <a:t>Reptilian - Downstairs Brain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3" y="1506672"/>
            <a:ext cx="8310623" cy="367992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Constantly responding to threats &amp; safety cues</a:t>
            </a:r>
          </a:p>
          <a:p>
            <a:pPr lvl="0"/>
            <a:r>
              <a:rPr lang="en-US" dirty="0"/>
              <a:t>Communicates through Fight, Flight and Freeze</a:t>
            </a:r>
          </a:p>
          <a:p>
            <a:pPr lvl="0"/>
            <a:r>
              <a:rPr lang="en-US" dirty="0"/>
              <a:t>NOTE: these can be real or perceived </a:t>
            </a:r>
          </a:p>
          <a:p>
            <a:pPr lvl="0"/>
            <a:r>
              <a:rPr lang="en-US" dirty="0"/>
              <a:t>This means feeling comes before thinking!  Uh oh! </a:t>
            </a:r>
          </a:p>
          <a:p>
            <a:r>
              <a:rPr lang="en-US" dirty="0"/>
              <a:t>Chemicals released are strongly tied to +/- motivation </a:t>
            </a:r>
          </a:p>
          <a:p>
            <a:pPr lvl="0"/>
            <a:r>
              <a:rPr lang="en-US" dirty="0"/>
              <a:t>Emotions start here and send info. to the mid-bran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9956" y="1217024"/>
            <a:ext cx="7705899" cy="0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8" name="Rectangle 7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32059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 - Flight - Freeze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9956" y="1363288"/>
            <a:ext cx="7705899" cy="0"/>
          </a:xfrm>
          <a:prstGeom prst="line">
            <a:avLst/>
          </a:prstGeom>
          <a:ln w="38100">
            <a:solidFill>
              <a:srgbClr val="579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8" name="Rectangle 7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pic>
        <p:nvPicPr>
          <p:cNvPr id="3074" name="Picture 2" descr="Image result for image of animal fight">
            <a:hlinkClick r:id="rId3"/>
            <a:extLst>
              <a:ext uri="{FF2B5EF4-FFF2-40B4-BE49-F238E27FC236}">
                <a16:creationId xmlns:a16="http://schemas.microsoft.com/office/drawing/2014/main" id="{92B8293E-8205-EF44-B567-0CCF0E1C3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r="27264" b="18532"/>
          <a:stretch/>
        </p:blipFill>
        <p:spPr bwMode="auto">
          <a:xfrm>
            <a:off x="689956" y="1491922"/>
            <a:ext cx="2500395" cy="23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mage of anger">
            <a:hlinkClick r:id="rId5"/>
            <a:extLst>
              <a:ext uri="{FF2B5EF4-FFF2-40B4-BE49-F238E27FC236}">
                <a16:creationId xmlns:a16="http://schemas.microsoft.com/office/drawing/2014/main" id="{1AFAFD4D-0F10-2743-8E62-9C3DF871D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r="15300"/>
          <a:stretch/>
        </p:blipFill>
        <p:spPr bwMode="auto">
          <a:xfrm>
            <a:off x="689956" y="3948066"/>
            <a:ext cx="2500395" cy="23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mage of animal fleeing">
            <a:hlinkClick r:id="rId7"/>
            <a:extLst>
              <a:ext uri="{FF2B5EF4-FFF2-40B4-BE49-F238E27FC236}">
                <a16:creationId xmlns:a16="http://schemas.microsoft.com/office/drawing/2014/main" id="{5A76BE31-10E8-9940-90FE-C1F9EE509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17124" r="11757" b="10922"/>
          <a:stretch/>
        </p:blipFill>
        <p:spPr bwMode="auto">
          <a:xfrm>
            <a:off x="3453257" y="1491923"/>
            <a:ext cx="2500394" cy="23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>
            <a:hlinkClick r:id="rId9"/>
            <a:extLst>
              <a:ext uri="{FF2B5EF4-FFF2-40B4-BE49-F238E27FC236}">
                <a16:creationId xmlns:a16="http://schemas.microsoft.com/office/drawing/2014/main" id="{333650A2-B769-1446-B01D-AD19A0CEE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4" b="9601"/>
          <a:stretch/>
        </p:blipFill>
        <p:spPr bwMode="auto">
          <a:xfrm>
            <a:off x="3453257" y="3954824"/>
            <a:ext cx="2500394" cy="23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Image result for animal in freeze">
            <a:hlinkClick r:id="rId11"/>
            <a:extLst>
              <a:ext uri="{FF2B5EF4-FFF2-40B4-BE49-F238E27FC236}">
                <a16:creationId xmlns:a16="http://schemas.microsoft.com/office/drawing/2014/main" id="{B6975C7F-F79D-324D-A07D-890C035A4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69"/>
          <a:stretch/>
        </p:blipFill>
        <p:spPr bwMode="auto">
          <a:xfrm>
            <a:off x="6216557" y="1506581"/>
            <a:ext cx="2500394" cy="228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Image result for freeze response in humans">
            <a:hlinkClick r:id="rId13"/>
            <a:extLst>
              <a:ext uri="{FF2B5EF4-FFF2-40B4-BE49-F238E27FC236}">
                <a16:creationId xmlns:a16="http://schemas.microsoft.com/office/drawing/2014/main" id="{3DFB0168-603A-6A46-9781-6D0E1B7A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57" y="3971472"/>
            <a:ext cx="2504699" cy="22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4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24" y="356896"/>
            <a:ext cx="733771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Limbic Brain – Mid Brain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45524" y="1515783"/>
            <a:ext cx="7886700" cy="2006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BE58138-6684-0149-8B2B-04F25D8F87B4}"/>
              </a:ext>
            </a:extLst>
          </p:cNvPr>
          <p:cNvSpPr/>
          <p:nvPr/>
        </p:nvSpPr>
        <p:spPr>
          <a:xfrm>
            <a:off x="4572000" y="1907312"/>
            <a:ext cx="39433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Sends chemical messages throughout the body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Emotions are the affect of those messages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manifest as feelings and deepened sensations in the body</a:t>
            </a:r>
          </a:p>
        </p:txBody>
      </p:sp>
      <p:pic>
        <p:nvPicPr>
          <p:cNvPr id="4098" name="Picture 2" descr="Image result for image brain emotion">
            <a:hlinkClick r:id="rId3"/>
            <a:extLst>
              <a:ext uri="{FF2B5EF4-FFF2-40B4-BE49-F238E27FC236}">
                <a16:creationId xmlns:a16="http://schemas.microsoft.com/office/drawing/2014/main" id="{96486CF3-DBD2-A44D-A760-D9A6BD6E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56" y="1907312"/>
            <a:ext cx="2997200" cy="27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D61573-FDC5-4147-BEAA-2C6D551DB1BA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830FF-C9B0-154B-97ED-14DE1B505E34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E5C136-2110-DD48-8A80-22CC25BFC15F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F38D9D0-3CC7-D54C-B9E3-6E3B5910FB5A}"/>
              </a:ext>
            </a:extLst>
          </p:cNvPr>
          <p:cNvSpPr txBox="1"/>
          <p:nvPr/>
        </p:nvSpPr>
        <p:spPr>
          <a:xfrm>
            <a:off x="3391463" y="6492874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83467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Frontal Cortex - Upstairs Brain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9956" y="1438104"/>
            <a:ext cx="7705899" cy="0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8" name="Rectangle 7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91463" y="6492874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pic>
        <p:nvPicPr>
          <p:cNvPr id="5122" name="Picture 2" descr="Image result for image brain thought">
            <a:hlinkClick r:id="rId3"/>
            <a:extLst>
              <a:ext uri="{FF2B5EF4-FFF2-40B4-BE49-F238E27FC236}">
                <a16:creationId xmlns:a16="http://schemas.microsoft.com/office/drawing/2014/main" id="{F0F062AB-5675-0845-8D9A-97FF3616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64" y="1690689"/>
            <a:ext cx="3644892" cy="44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56" y="1699633"/>
            <a:ext cx="4376720" cy="4448579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Communicates through received data from the other parts of the brain.</a:t>
            </a:r>
          </a:p>
          <a:p>
            <a:pPr lvl="0"/>
            <a:r>
              <a:rPr lang="en-US" dirty="0"/>
              <a:t>Communicates through historical repetitions = nurture</a:t>
            </a:r>
          </a:p>
          <a:p>
            <a:pPr lvl="0"/>
            <a:r>
              <a:rPr lang="en-US" dirty="0"/>
              <a:t>These belief systems drive our behavior = nature &amp; nurture</a:t>
            </a:r>
          </a:p>
          <a:p>
            <a:pPr lvl="0"/>
            <a:r>
              <a:rPr lang="en-US" dirty="0"/>
              <a:t>Behavior and motivation can be positive (+) or negative (-)</a:t>
            </a:r>
          </a:p>
          <a:p>
            <a:pPr marL="0" indent="0">
              <a:buNone/>
            </a:pPr>
            <a:endParaRPr lang="is-I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0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dfulness 101" id="{894FDBA7-FC2F-7F43-BA9C-6DBF32DCDF2C}" vid="{63E96162-D33A-384B-BC46-3E7B83D6FA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Mindfulness 101</Template>
  <TotalTime>15105</TotalTime>
  <Words>670</Words>
  <Application>Microsoft Macintosh PowerPoint</Application>
  <PresentationFormat>On-screen Show (4:3)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Emotional Intelligence (EQ)</vt:lpstr>
      <vt:lpstr>Science &amp; EQ</vt:lpstr>
      <vt:lpstr>Feelings are a state not an existence</vt:lpstr>
      <vt:lpstr>I want you to imagine…</vt:lpstr>
      <vt:lpstr>3 Parts of your brain</vt:lpstr>
      <vt:lpstr>Reptilian - Downstairs Brain </vt:lpstr>
      <vt:lpstr>Fight - Flight - Freeze</vt:lpstr>
      <vt:lpstr>Limbic Brain – Mid Brain</vt:lpstr>
      <vt:lpstr>Frontal Cortex - Upstairs Brain </vt:lpstr>
      <vt:lpstr>Why does it matter?</vt:lpstr>
      <vt:lpstr>REMEMBER </vt:lpstr>
      <vt:lpstr>In 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101</dc:title>
  <dc:creator>Evan Hirsch</dc:creator>
  <cp:lastModifiedBy>Stasia Rivera</cp:lastModifiedBy>
  <cp:revision>180</cp:revision>
  <cp:lastPrinted>2018-06-21T17:47:47Z</cp:lastPrinted>
  <dcterms:created xsi:type="dcterms:W3CDTF">2018-06-08T15:47:26Z</dcterms:created>
  <dcterms:modified xsi:type="dcterms:W3CDTF">2019-01-25T13:58:33Z</dcterms:modified>
</cp:coreProperties>
</file>